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3"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2" r:id="rId28"/>
    <p:sldId id="281" r:id="rId29"/>
    <p:sldId id="295" r:id="rId30"/>
    <p:sldId id="296" r:id="rId31"/>
    <p:sldId id="299" r:id="rId32"/>
    <p:sldId id="300" r:id="rId33"/>
    <p:sldId id="301" r:id="rId34"/>
    <p:sldId id="302" r:id="rId35"/>
    <p:sldId id="303" r:id="rId36"/>
    <p:sldId id="304" r:id="rId37"/>
    <p:sldId id="305" r:id="rId38"/>
    <p:sldId id="306" r:id="rId39"/>
    <p:sldId id="351" r:id="rId40"/>
    <p:sldId id="307" r:id="rId41"/>
    <p:sldId id="308" r:id="rId42"/>
    <p:sldId id="309" r:id="rId43"/>
    <p:sldId id="310" r:id="rId44"/>
    <p:sldId id="357" r:id="rId45"/>
    <p:sldId id="358" r:id="rId46"/>
    <p:sldId id="352" r:id="rId47"/>
    <p:sldId id="311" r:id="rId48"/>
    <p:sldId id="312" r:id="rId49"/>
    <p:sldId id="313" r:id="rId50"/>
    <p:sldId id="314" r:id="rId51"/>
    <p:sldId id="315" r:id="rId52"/>
    <p:sldId id="316" r:id="rId53"/>
    <p:sldId id="317" r:id="rId54"/>
    <p:sldId id="318" r:id="rId55"/>
    <p:sldId id="319" r:id="rId56"/>
    <p:sldId id="320" r:id="rId57"/>
    <p:sldId id="321" r:id="rId58"/>
    <p:sldId id="322" r:id="rId59"/>
    <p:sldId id="323" r:id="rId60"/>
    <p:sldId id="324" r:id="rId61"/>
    <p:sldId id="325" r:id="rId62"/>
    <p:sldId id="341" r:id="rId63"/>
    <p:sldId id="353" r:id="rId64"/>
    <p:sldId id="326" r:id="rId65"/>
    <p:sldId id="327" r:id="rId66"/>
    <p:sldId id="348" r:id="rId67"/>
    <p:sldId id="347" r:id="rId68"/>
    <p:sldId id="328" r:id="rId69"/>
    <p:sldId id="329" r:id="rId70"/>
    <p:sldId id="346" r:id="rId71"/>
    <p:sldId id="330" r:id="rId72"/>
    <p:sldId id="331" r:id="rId73"/>
    <p:sldId id="356" r:id="rId74"/>
    <p:sldId id="334" r:id="rId7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E7C3CF-0F20-40A0-AB5C-83DA7EC2A208}" type="datetimeFigureOut">
              <a:rPr lang="en-US" smtClean="0"/>
              <a:t>8/17/2016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2154869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E7C3CF-0F20-40A0-AB5C-83DA7EC2A208}" type="datetimeFigureOut">
              <a:rPr lang="en-US" smtClean="0"/>
              <a:t>8/17/2016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3432657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E7C3CF-0F20-40A0-AB5C-83DA7EC2A208}" type="datetimeFigureOut">
              <a:rPr lang="en-US" smtClean="0"/>
              <a:t>8/17/2016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3845291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E7C3CF-0F20-40A0-AB5C-83DA7EC2A208}" type="datetimeFigureOut">
              <a:rPr lang="en-US" smtClean="0"/>
              <a:t>8/17/2016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3848957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E7C3CF-0F20-40A0-AB5C-83DA7EC2A208}" type="datetimeFigureOut">
              <a:rPr lang="en-US" smtClean="0"/>
              <a:t>8/17/2016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2734212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E7C3CF-0F20-40A0-AB5C-83DA7EC2A208}" type="datetimeFigureOut">
              <a:rPr lang="en-US" smtClean="0"/>
              <a:t>8/17/2016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3628423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E7C3CF-0F20-40A0-AB5C-83DA7EC2A208}" type="datetimeFigureOut">
              <a:rPr lang="en-US" smtClean="0"/>
              <a:t>8/17/2016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1276414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E7C3CF-0F20-40A0-AB5C-83DA7EC2A208}" type="datetimeFigureOut">
              <a:rPr lang="en-US" smtClean="0"/>
              <a:t>8/17/2016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3377131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E7C3CF-0F20-40A0-AB5C-83DA7EC2A208}" type="datetimeFigureOut">
              <a:rPr lang="en-US" smtClean="0"/>
              <a:t>8/17/2016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535680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E7C3CF-0F20-40A0-AB5C-83DA7EC2A208}" type="datetimeFigureOut">
              <a:rPr lang="en-US" smtClean="0"/>
              <a:t>8/17/2016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2661956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E7C3CF-0F20-40A0-AB5C-83DA7EC2A208}" type="datetimeFigureOut">
              <a:rPr lang="en-US" smtClean="0"/>
              <a:t>8/17/2016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95737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E7C3CF-0F20-40A0-AB5C-83DA7EC2A208}" type="datetimeFigureOut">
              <a:rPr lang="en-US" smtClean="0"/>
              <a:t>8/17/2016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B51E8-5A38-41C2-B195-516AABB337D0}" type="slidenum">
              <a:rPr lang="en-US" smtClean="0"/>
              <a:t>‹#›</a:t>
            </a:fld>
            <a:endParaRPr lang="en-US"/>
          </a:p>
        </p:txBody>
      </p:sp>
    </p:spTree>
    <p:extLst>
      <p:ext uri="{BB962C8B-B14F-4D97-AF65-F5344CB8AC3E}">
        <p14:creationId xmlns:p14="http://schemas.microsoft.com/office/powerpoint/2010/main" val="10807657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7000">
              <a:srgbClr val="00B0F0"/>
            </a:gs>
            <a:gs pos="39000">
              <a:srgbClr val="FFC000"/>
            </a:gs>
            <a:gs pos="62000">
              <a:srgbClr val="00FF00"/>
            </a:gs>
            <a:gs pos="89000">
              <a:srgbClr val="FF33CC"/>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63638"/>
            <a:ext cx="9144000" cy="3335629"/>
          </a:xfrm>
        </p:spPr>
        <p:txBody>
          <a:bodyPr>
            <a:noAutofit/>
          </a:bodyPr>
          <a:lstStyle/>
          <a:p>
            <a:r>
              <a:rPr lang="en-US" sz="11500" dirty="0" smtClean="0"/>
              <a:t>Fourth Grade</a:t>
            </a:r>
            <a:br>
              <a:rPr lang="en-US" sz="11500" dirty="0" smtClean="0"/>
            </a:br>
            <a:r>
              <a:rPr lang="en-US" sz="11500" dirty="0" smtClean="0"/>
              <a:t> ELA</a:t>
            </a:r>
            <a:endParaRPr lang="en-US" sz="11500" dirty="0"/>
          </a:p>
        </p:txBody>
      </p:sp>
      <p:sp>
        <p:nvSpPr>
          <p:cNvPr id="3" name="Subtitle 2"/>
          <p:cNvSpPr>
            <a:spLocks noGrp="1"/>
          </p:cNvSpPr>
          <p:nvPr>
            <p:ph type="subTitle" idx="1"/>
          </p:nvPr>
        </p:nvSpPr>
        <p:spPr>
          <a:xfrm>
            <a:off x="1524000" y="4104314"/>
            <a:ext cx="9144000" cy="931325"/>
          </a:xfrm>
        </p:spPr>
        <p:txBody>
          <a:bodyPr>
            <a:normAutofit/>
          </a:bodyPr>
          <a:lstStyle/>
          <a:p>
            <a:r>
              <a:rPr lang="en-US" sz="4400" dirty="0" smtClean="0"/>
              <a:t>Georgia Standards of Excellence</a:t>
            </a:r>
            <a:endParaRPr lang="en-US" sz="4400" dirty="0"/>
          </a:p>
        </p:txBody>
      </p:sp>
    </p:spTree>
    <p:extLst>
      <p:ext uri="{BB962C8B-B14F-4D97-AF65-F5344CB8AC3E}">
        <p14:creationId xmlns:p14="http://schemas.microsoft.com/office/powerpoint/2010/main" val="3603727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862885" y="1122363"/>
            <a:ext cx="10264461" cy="2387600"/>
          </a:xfrm>
        </p:spPr>
        <p:txBody>
          <a:bodyPr>
            <a:noAutofit/>
          </a:bodyPr>
          <a:lstStyle/>
          <a:p>
            <a:r>
              <a:rPr lang="en-US" sz="11500" b="1" dirty="0" smtClean="0"/>
              <a:t>Reading Literary</a:t>
            </a:r>
            <a:endParaRPr lang="en-US" sz="11500" b="1" dirty="0"/>
          </a:p>
        </p:txBody>
      </p:sp>
      <p:sp>
        <p:nvSpPr>
          <p:cNvPr id="5" name="Subtitle 4"/>
          <p:cNvSpPr>
            <a:spLocks noGrp="1"/>
          </p:cNvSpPr>
          <p:nvPr>
            <p:ph type="subTitle" idx="1"/>
          </p:nvPr>
        </p:nvSpPr>
        <p:spPr/>
        <p:txBody>
          <a:bodyPr>
            <a:noAutofit/>
          </a:bodyPr>
          <a:lstStyle/>
          <a:p>
            <a:r>
              <a:rPr lang="en-US" sz="6000" dirty="0" smtClean="0"/>
              <a:t>Integration of Knowledge and Ideas</a:t>
            </a:r>
            <a:endParaRPr lang="en-US" sz="6000" dirty="0"/>
          </a:p>
        </p:txBody>
      </p:sp>
    </p:spTree>
    <p:extLst>
      <p:ext uri="{BB962C8B-B14F-4D97-AF65-F5344CB8AC3E}">
        <p14:creationId xmlns:p14="http://schemas.microsoft.com/office/powerpoint/2010/main" val="3783939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ELAGSE4RL7 </a:t>
            </a:r>
            <a:endParaRPr lang="en-US" b="1" dirty="0"/>
          </a:p>
        </p:txBody>
      </p:sp>
      <p:sp>
        <p:nvSpPr>
          <p:cNvPr id="3" name="Content Placeholder 2"/>
          <p:cNvSpPr>
            <a:spLocks noGrp="1"/>
          </p:cNvSpPr>
          <p:nvPr>
            <p:ph idx="1"/>
          </p:nvPr>
        </p:nvSpPr>
        <p:spPr>
          <a:xfrm>
            <a:off x="838200" y="1690688"/>
            <a:ext cx="10515600" cy="4555566"/>
          </a:xfrm>
        </p:spPr>
        <p:txBody>
          <a:bodyPr>
            <a:noAutofit/>
          </a:bodyPr>
          <a:lstStyle/>
          <a:p>
            <a:pPr marL="0" indent="0" algn="ctr">
              <a:buNone/>
            </a:pPr>
            <a:r>
              <a:rPr lang="en-US" sz="6000" dirty="0"/>
              <a:t>Make connections between the text of a story or drama and a visual or oral presentation of the text identifying similarities and differences. </a:t>
            </a:r>
            <a:endParaRPr lang="en-US" sz="5600" dirty="0"/>
          </a:p>
        </p:txBody>
      </p:sp>
    </p:spTree>
    <p:extLst>
      <p:ext uri="{BB962C8B-B14F-4D97-AF65-F5344CB8AC3E}">
        <p14:creationId xmlns:p14="http://schemas.microsoft.com/office/powerpoint/2010/main" val="3745934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ELAGSE4RL9 </a:t>
            </a:r>
            <a:endParaRPr lang="en-US" b="1" dirty="0"/>
          </a:p>
        </p:txBody>
      </p:sp>
      <p:sp>
        <p:nvSpPr>
          <p:cNvPr id="3" name="Content Placeholder 2"/>
          <p:cNvSpPr>
            <a:spLocks noGrp="1"/>
          </p:cNvSpPr>
          <p:nvPr>
            <p:ph idx="1"/>
          </p:nvPr>
        </p:nvSpPr>
        <p:spPr>
          <a:xfrm>
            <a:off x="838200" y="1690688"/>
            <a:ext cx="10515600" cy="4486275"/>
          </a:xfrm>
        </p:spPr>
        <p:txBody>
          <a:bodyPr>
            <a:noAutofit/>
          </a:bodyPr>
          <a:lstStyle/>
          <a:p>
            <a:pPr marL="0" indent="0" algn="ctr">
              <a:buNone/>
            </a:pPr>
            <a:r>
              <a:rPr lang="en-US" sz="5400" dirty="0"/>
              <a:t>Compare and contrast the treatment of similar themes and topics (e.g., opposition of good and evil) and patterns of events (e.g., the quest) in stories, myths, and traditional literature from different cultures. </a:t>
            </a:r>
          </a:p>
        </p:txBody>
      </p:sp>
    </p:spTree>
    <p:extLst>
      <p:ext uri="{BB962C8B-B14F-4D97-AF65-F5344CB8AC3E}">
        <p14:creationId xmlns:p14="http://schemas.microsoft.com/office/powerpoint/2010/main" val="91198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10614" y="1006453"/>
            <a:ext cx="9770772" cy="2387600"/>
          </a:xfrm>
        </p:spPr>
        <p:txBody>
          <a:bodyPr>
            <a:noAutofit/>
          </a:bodyPr>
          <a:lstStyle/>
          <a:p>
            <a:r>
              <a:rPr lang="en-US" sz="11500" b="1" dirty="0" smtClean="0"/>
              <a:t>Reading Literary</a:t>
            </a:r>
            <a:endParaRPr lang="en-US" sz="6600" dirty="0"/>
          </a:p>
        </p:txBody>
      </p:sp>
      <p:sp>
        <p:nvSpPr>
          <p:cNvPr id="3" name="Subtitle 2"/>
          <p:cNvSpPr>
            <a:spLocks noGrp="1"/>
          </p:cNvSpPr>
          <p:nvPr>
            <p:ph type="subTitle" idx="1"/>
          </p:nvPr>
        </p:nvSpPr>
        <p:spPr>
          <a:xfrm>
            <a:off x="1524000" y="3602037"/>
            <a:ext cx="9144000" cy="1961635"/>
          </a:xfrm>
        </p:spPr>
        <p:txBody>
          <a:bodyPr>
            <a:noAutofit/>
          </a:bodyPr>
          <a:lstStyle/>
          <a:p>
            <a:r>
              <a:rPr lang="en-US" sz="6600" dirty="0" smtClean="0"/>
              <a:t>Range of Reading and Level of Text Complexity </a:t>
            </a:r>
            <a:endParaRPr lang="en-US" sz="6600" dirty="0"/>
          </a:p>
        </p:txBody>
      </p:sp>
    </p:spTree>
    <p:extLst>
      <p:ext uri="{BB962C8B-B14F-4D97-AF65-F5344CB8AC3E}">
        <p14:creationId xmlns:p14="http://schemas.microsoft.com/office/powerpoint/2010/main" val="1991599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ELAGSE4RL10</a:t>
            </a: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pPr marL="0" indent="0" algn="ctr">
              <a:buNone/>
            </a:pPr>
            <a:r>
              <a:rPr lang="en-US" sz="6000" dirty="0"/>
              <a:t>By the end of the year, read and comprehend literature, including stories, dramas, and poetry, in the grades 4-5 text complexity band proficiently, with scaffolding as needed at the high end of the range.</a:t>
            </a:r>
            <a:endParaRPr lang="en-US" sz="6600" dirty="0"/>
          </a:p>
        </p:txBody>
      </p:sp>
    </p:spTree>
    <p:extLst>
      <p:ext uri="{BB962C8B-B14F-4D97-AF65-F5344CB8AC3E}">
        <p14:creationId xmlns:p14="http://schemas.microsoft.com/office/powerpoint/2010/main" val="2317433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10614" y="746975"/>
            <a:ext cx="9607640" cy="3084960"/>
          </a:xfrm>
        </p:spPr>
        <p:txBody>
          <a:bodyPr>
            <a:noAutofit/>
          </a:bodyPr>
          <a:lstStyle/>
          <a:p>
            <a:r>
              <a:rPr lang="en-US" sz="11500" b="1" dirty="0" smtClean="0"/>
              <a:t>Reading Informational</a:t>
            </a:r>
            <a:endParaRPr lang="en-US" sz="11500" b="1" dirty="0"/>
          </a:p>
        </p:txBody>
      </p:sp>
      <p:sp>
        <p:nvSpPr>
          <p:cNvPr id="3" name="Subtitle 2"/>
          <p:cNvSpPr>
            <a:spLocks noGrp="1"/>
          </p:cNvSpPr>
          <p:nvPr>
            <p:ph type="subTitle" idx="1"/>
          </p:nvPr>
        </p:nvSpPr>
        <p:spPr>
          <a:xfrm>
            <a:off x="1674254" y="4104314"/>
            <a:ext cx="9144000" cy="1655762"/>
          </a:xfrm>
        </p:spPr>
        <p:txBody>
          <a:bodyPr>
            <a:normAutofit/>
          </a:bodyPr>
          <a:lstStyle/>
          <a:p>
            <a:r>
              <a:rPr lang="en-US" sz="6600" dirty="0" smtClean="0"/>
              <a:t>Key Ideas and Details </a:t>
            </a:r>
            <a:endParaRPr lang="en-US" sz="6600" dirty="0"/>
          </a:p>
        </p:txBody>
      </p:sp>
    </p:spTree>
    <p:extLst>
      <p:ext uri="{BB962C8B-B14F-4D97-AF65-F5344CB8AC3E}">
        <p14:creationId xmlns:p14="http://schemas.microsoft.com/office/powerpoint/2010/main" val="35990636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ELAGSE4RI1 </a:t>
            </a:r>
            <a:endParaRPr lang="en-US" b="1" dirty="0"/>
          </a:p>
        </p:txBody>
      </p:sp>
      <p:sp>
        <p:nvSpPr>
          <p:cNvPr id="3" name="Content Placeholder 2"/>
          <p:cNvSpPr>
            <a:spLocks noGrp="1"/>
          </p:cNvSpPr>
          <p:nvPr>
            <p:ph idx="1"/>
          </p:nvPr>
        </p:nvSpPr>
        <p:spPr/>
        <p:txBody>
          <a:bodyPr>
            <a:normAutofit lnSpcReduction="10000"/>
          </a:bodyPr>
          <a:lstStyle/>
          <a:p>
            <a:pPr marL="0" indent="0" algn="ctr">
              <a:buNone/>
            </a:pPr>
            <a:r>
              <a:rPr lang="en-US" sz="6600" dirty="0"/>
              <a:t>Refer to details and examples in a text when explaining what the text says explicitly and when drawing inferences from the text. </a:t>
            </a:r>
          </a:p>
        </p:txBody>
      </p:sp>
    </p:spTree>
    <p:extLst>
      <p:ext uri="{BB962C8B-B14F-4D97-AF65-F5344CB8AC3E}">
        <p14:creationId xmlns:p14="http://schemas.microsoft.com/office/powerpoint/2010/main" val="27740687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ELAGSE4RI2</a:t>
            </a:r>
            <a:endParaRPr lang="en-US" b="1" dirty="0"/>
          </a:p>
        </p:txBody>
      </p:sp>
      <p:sp>
        <p:nvSpPr>
          <p:cNvPr id="3" name="Content Placeholder 2"/>
          <p:cNvSpPr>
            <a:spLocks noGrp="1"/>
          </p:cNvSpPr>
          <p:nvPr>
            <p:ph idx="1"/>
          </p:nvPr>
        </p:nvSpPr>
        <p:spPr/>
        <p:txBody>
          <a:bodyPr>
            <a:normAutofit/>
          </a:bodyPr>
          <a:lstStyle/>
          <a:p>
            <a:pPr marL="0" indent="0" algn="ctr">
              <a:buNone/>
            </a:pPr>
            <a:r>
              <a:rPr lang="en-US" sz="6600" dirty="0"/>
              <a:t>Determine the main idea of a text and explain how it is supported by key details; summarize the text.</a:t>
            </a:r>
          </a:p>
        </p:txBody>
      </p:sp>
    </p:spTree>
    <p:extLst>
      <p:ext uri="{BB962C8B-B14F-4D97-AF65-F5344CB8AC3E}">
        <p14:creationId xmlns:p14="http://schemas.microsoft.com/office/powerpoint/2010/main" val="3339635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ELAGSE4RI3 </a:t>
            </a:r>
            <a:endParaRPr lang="en-US" b="1" dirty="0"/>
          </a:p>
        </p:txBody>
      </p:sp>
      <p:sp>
        <p:nvSpPr>
          <p:cNvPr id="3" name="Content Placeholder 2"/>
          <p:cNvSpPr>
            <a:spLocks noGrp="1"/>
          </p:cNvSpPr>
          <p:nvPr>
            <p:ph idx="1"/>
          </p:nvPr>
        </p:nvSpPr>
        <p:spPr>
          <a:xfrm>
            <a:off x="838200" y="1558344"/>
            <a:ext cx="10515600" cy="4618619"/>
          </a:xfrm>
        </p:spPr>
        <p:txBody>
          <a:bodyPr>
            <a:noAutofit/>
          </a:bodyPr>
          <a:lstStyle/>
          <a:p>
            <a:pPr marL="0" indent="0" algn="ctr">
              <a:buNone/>
            </a:pPr>
            <a:r>
              <a:rPr lang="en-US" sz="5400" dirty="0"/>
              <a:t>Explain events, procedures, ideas, or concepts in a historical, scientific, or technical text, including what happened and why, based on specific information in the text. </a:t>
            </a:r>
            <a:endParaRPr lang="en-US" sz="6600" dirty="0"/>
          </a:p>
        </p:txBody>
      </p:sp>
    </p:spTree>
    <p:extLst>
      <p:ext uri="{BB962C8B-B14F-4D97-AF65-F5344CB8AC3E}">
        <p14:creationId xmlns:p14="http://schemas.microsoft.com/office/powerpoint/2010/main" val="542203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822101" y="502276"/>
            <a:ext cx="10547797" cy="3099762"/>
          </a:xfrm>
        </p:spPr>
        <p:txBody>
          <a:bodyPr>
            <a:noAutofit/>
          </a:bodyPr>
          <a:lstStyle/>
          <a:p>
            <a:r>
              <a:rPr lang="en-US" sz="11500" b="1" dirty="0" smtClean="0"/>
              <a:t>Reading Informational</a:t>
            </a:r>
            <a:endParaRPr lang="en-US" sz="7200" b="1" dirty="0"/>
          </a:p>
        </p:txBody>
      </p:sp>
      <p:sp>
        <p:nvSpPr>
          <p:cNvPr id="5" name="Subtitle 4"/>
          <p:cNvSpPr>
            <a:spLocks noGrp="1"/>
          </p:cNvSpPr>
          <p:nvPr>
            <p:ph type="subTitle" idx="1"/>
          </p:nvPr>
        </p:nvSpPr>
        <p:spPr>
          <a:xfrm>
            <a:off x="1523999" y="4027041"/>
            <a:ext cx="9144000" cy="1655762"/>
          </a:xfrm>
        </p:spPr>
        <p:txBody>
          <a:bodyPr>
            <a:normAutofit/>
          </a:bodyPr>
          <a:lstStyle/>
          <a:p>
            <a:r>
              <a:rPr lang="en-US" sz="6600" dirty="0" smtClean="0"/>
              <a:t>Craft and Structure</a:t>
            </a:r>
            <a:endParaRPr lang="en-US" sz="6600" dirty="0"/>
          </a:p>
        </p:txBody>
      </p:sp>
    </p:spTree>
    <p:extLst>
      <p:ext uri="{BB962C8B-B14F-4D97-AF65-F5344CB8AC3E}">
        <p14:creationId xmlns:p14="http://schemas.microsoft.com/office/powerpoint/2010/main" val="775972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62843"/>
            <a:ext cx="10515600" cy="1325563"/>
          </a:xfrm>
        </p:spPr>
        <p:txBody>
          <a:bodyPr>
            <a:noAutofit/>
          </a:bodyPr>
          <a:lstStyle/>
          <a:p>
            <a:pPr algn="ctr"/>
            <a:r>
              <a:rPr lang="en-US" sz="11500" b="1" dirty="0" smtClean="0"/>
              <a:t>Reading Literary</a:t>
            </a:r>
            <a:endParaRPr lang="en-US" sz="11500" b="1" dirty="0"/>
          </a:p>
        </p:txBody>
      </p:sp>
      <p:sp>
        <p:nvSpPr>
          <p:cNvPr id="3" name="Content Placeholder 2"/>
          <p:cNvSpPr>
            <a:spLocks noGrp="1"/>
          </p:cNvSpPr>
          <p:nvPr>
            <p:ph idx="1"/>
          </p:nvPr>
        </p:nvSpPr>
        <p:spPr/>
        <p:txBody>
          <a:bodyPr/>
          <a:lstStyle/>
          <a:p>
            <a:pPr marL="0" indent="0" algn="ctr">
              <a:buNone/>
            </a:pPr>
            <a:endParaRPr lang="en-US" sz="6600" dirty="0" smtClean="0"/>
          </a:p>
          <a:p>
            <a:pPr marL="0" indent="0" algn="ctr">
              <a:buNone/>
            </a:pPr>
            <a:r>
              <a:rPr lang="en-US" sz="6600" dirty="0" smtClean="0"/>
              <a:t>Key Ideas and Details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7246895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ELAGSE4RI4</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pPr marL="0" indent="0" algn="ctr">
              <a:buNone/>
            </a:pPr>
            <a:r>
              <a:rPr lang="en-US" sz="6600" dirty="0"/>
              <a:t>Determine the meaning of general academic language </a:t>
            </a:r>
            <a:r>
              <a:rPr lang="en-US" sz="6600"/>
              <a:t>and </a:t>
            </a:r>
            <a:r>
              <a:rPr lang="en-US" sz="6600" smtClean="0"/>
              <a:t>domain specific </a:t>
            </a:r>
            <a:r>
              <a:rPr lang="en-US" sz="6600" dirty="0"/>
              <a:t>words or phrases in a text relevant to a grade 4 topic or subject area. </a:t>
            </a:r>
          </a:p>
        </p:txBody>
      </p:sp>
    </p:spTree>
    <p:extLst>
      <p:ext uri="{BB962C8B-B14F-4D97-AF65-F5344CB8AC3E}">
        <p14:creationId xmlns:p14="http://schemas.microsoft.com/office/powerpoint/2010/main" val="713229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ELAGSE4RI5</a:t>
            </a:r>
            <a:endParaRPr lang="en-US" b="1" dirty="0"/>
          </a:p>
        </p:txBody>
      </p:sp>
      <p:sp>
        <p:nvSpPr>
          <p:cNvPr id="3" name="Content Placeholder 2"/>
          <p:cNvSpPr>
            <a:spLocks noGrp="1"/>
          </p:cNvSpPr>
          <p:nvPr>
            <p:ph idx="1"/>
          </p:nvPr>
        </p:nvSpPr>
        <p:spPr/>
        <p:txBody>
          <a:bodyPr>
            <a:normAutofit fontScale="92500" lnSpcReduction="20000"/>
          </a:bodyPr>
          <a:lstStyle/>
          <a:p>
            <a:pPr marL="0" indent="0" algn="ctr">
              <a:buNone/>
            </a:pPr>
            <a:r>
              <a:rPr lang="en-US" sz="6600" dirty="0"/>
              <a:t>Describe the overall structure (e.g., chronology, comparison, cause/effect, problem/solution) of events, ideas, concepts, or information in a text or part of a text.</a:t>
            </a:r>
          </a:p>
        </p:txBody>
      </p:sp>
    </p:spTree>
    <p:extLst>
      <p:ext uri="{BB962C8B-B14F-4D97-AF65-F5344CB8AC3E}">
        <p14:creationId xmlns:p14="http://schemas.microsoft.com/office/powerpoint/2010/main" val="25098622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ELAGSE4RI6</a:t>
            </a:r>
            <a:endParaRPr lang="en-US" b="1" dirty="0"/>
          </a:p>
        </p:txBody>
      </p:sp>
      <p:sp>
        <p:nvSpPr>
          <p:cNvPr id="3" name="Content Placeholder 2"/>
          <p:cNvSpPr>
            <a:spLocks noGrp="1"/>
          </p:cNvSpPr>
          <p:nvPr>
            <p:ph idx="1"/>
          </p:nvPr>
        </p:nvSpPr>
        <p:spPr>
          <a:xfrm>
            <a:off x="838200" y="1690688"/>
            <a:ext cx="10515600" cy="4619959"/>
          </a:xfrm>
        </p:spPr>
        <p:txBody>
          <a:bodyPr>
            <a:noAutofit/>
          </a:bodyPr>
          <a:lstStyle/>
          <a:p>
            <a:pPr marL="0" indent="0" algn="ctr">
              <a:buNone/>
            </a:pPr>
            <a:r>
              <a:rPr lang="en-US" sz="5800" dirty="0"/>
              <a:t>Compare and contrast a firsthand and secondhand account of the same event or topic; describe the differences in focus and the information provided</a:t>
            </a:r>
          </a:p>
        </p:txBody>
      </p:sp>
    </p:spTree>
    <p:extLst>
      <p:ext uri="{BB962C8B-B14F-4D97-AF65-F5344CB8AC3E}">
        <p14:creationId xmlns:p14="http://schemas.microsoft.com/office/powerpoint/2010/main" val="38210206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40912"/>
            <a:ext cx="9144000" cy="3123597"/>
          </a:xfrm>
        </p:spPr>
        <p:txBody>
          <a:bodyPr>
            <a:noAutofit/>
          </a:bodyPr>
          <a:lstStyle/>
          <a:p>
            <a:r>
              <a:rPr lang="en-US" sz="11500" b="1" dirty="0" smtClean="0"/>
              <a:t>Reading Informational</a:t>
            </a:r>
            <a:endParaRPr lang="en-US" sz="7200" b="1" dirty="0"/>
          </a:p>
        </p:txBody>
      </p:sp>
      <p:sp>
        <p:nvSpPr>
          <p:cNvPr id="3" name="Subtitle 2"/>
          <p:cNvSpPr>
            <a:spLocks noGrp="1"/>
          </p:cNvSpPr>
          <p:nvPr>
            <p:ph type="subTitle" idx="1"/>
          </p:nvPr>
        </p:nvSpPr>
        <p:spPr>
          <a:xfrm>
            <a:off x="1524000" y="3898251"/>
            <a:ext cx="9144000" cy="1807089"/>
          </a:xfrm>
        </p:spPr>
        <p:txBody>
          <a:bodyPr>
            <a:noAutofit/>
          </a:bodyPr>
          <a:lstStyle/>
          <a:p>
            <a:r>
              <a:rPr lang="en-US" sz="6600" dirty="0" smtClean="0"/>
              <a:t>Integration of Knowledge and Ideas </a:t>
            </a:r>
            <a:endParaRPr lang="en-US" sz="6600" dirty="0"/>
          </a:p>
        </p:txBody>
      </p:sp>
    </p:spTree>
    <p:extLst>
      <p:ext uri="{BB962C8B-B14F-4D97-AF65-F5344CB8AC3E}">
        <p14:creationId xmlns:p14="http://schemas.microsoft.com/office/powerpoint/2010/main" val="340161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ELAGSE4RI7</a:t>
            </a:r>
            <a:endParaRPr lang="en-US" b="1" dirty="0"/>
          </a:p>
        </p:txBody>
      </p:sp>
      <p:sp>
        <p:nvSpPr>
          <p:cNvPr id="3" name="Content Placeholder 2"/>
          <p:cNvSpPr>
            <a:spLocks noGrp="1"/>
          </p:cNvSpPr>
          <p:nvPr>
            <p:ph idx="1"/>
          </p:nvPr>
        </p:nvSpPr>
        <p:spPr>
          <a:xfrm>
            <a:off x="838200" y="1365160"/>
            <a:ext cx="10515600" cy="4971245"/>
          </a:xfrm>
        </p:spPr>
        <p:txBody>
          <a:bodyPr>
            <a:noAutofit/>
          </a:bodyPr>
          <a:lstStyle/>
          <a:p>
            <a:pPr marL="0" lvl="0" indent="0" algn="ctr">
              <a:buNone/>
            </a:pPr>
            <a:r>
              <a:rPr lang="en-US" sz="4800" dirty="0"/>
              <a:t>Interpret information presented visually, orally, or quantitatively (e.g., in charts, graphs, diagrams, time lines, animations, or interactive elements on Web pages) and explain how the information contributes to an understanding of the text in which it appears.</a:t>
            </a:r>
            <a:endParaRPr lang="en-US" sz="2400" dirty="0"/>
          </a:p>
        </p:txBody>
      </p:sp>
    </p:spTree>
    <p:extLst>
      <p:ext uri="{BB962C8B-B14F-4D97-AF65-F5344CB8AC3E}">
        <p14:creationId xmlns:p14="http://schemas.microsoft.com/office/powerpoint/2010/main" val="33569736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ELAGSE4RI8</a:t>
            </a:r>
            <a:r>
              <a:rPr lang="en-US" dirty="0" smtClean="0"/>
              <a:t> </a:t>
            </a:r>
            <a:endParaRPr lang="en-US" dirty="0"/>
          </a:p>
        </p:txBody>
      </p:sp>
      <p:sp>
        <p:nvSpPr>
          <p:cNvPr id="3" name="Content Placeholder 2"/>
          <p:cNvSpPr>
            <a:spLocks noGrp="1"/>
          </p:cNvSpPr>
          <p:nvPr>
            <p:ph idx="1"/>
          </p:nvPr>
        </p:nvSpPr>
        <p:spPr/>
        <p:txBody>
          <a:bodyPr>
            <a:normAutofit/>
          </a:bodyPr>
          <a:lstStyle/>
          <a:p>
            <a:pPr marL="0" indent="0" algn="ctr">
              <a:buNone/>
            </a:pPr>
            <a:r>
              <a:rPr lang="en-US" sz="6600" dirty="0"/>
              <a:t>Explain how an author uses reasons and evidence to support particular points in a text.</a:t>
            </a:r>
          </a:p>
        </p:txBody>
      </p:sp>
    </p:spTree>
    <p:extLst>
      <p:ext uri="{BB962C8B-B14F-4D97-AF65-F5344CB8AC3E}">
        <p14:creationId xmlns:p14="http://schemas.microsoft.com/office/powerpoint/2010/main" val="469797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ELAGSE4RI9</a:t>
            </a:r>
            <a:endParaRPr lang="en-US" b="1" dirty="0"/>
          </a:p>
        </p:txBody>
      </p:sp>
      <p:sp>
        <p:nvSpPr>
          <p:cNvPr id="3" name="Content Placeholder 2"/>
          <p:cNvSpPr>
            <a:spLocks noGrp="1"/>
          </p:cNvSpPr>
          <p:nvPr>
            <p:ph idx="1"/>
          </p:nvPr>
        </p:nvSpPr>
        <p:spPr>
          <a:xfrm>
            <a:off x="838200" y="1558344"/>
            <a:ext cx="10515600" cy="5112912"/>
          </a:xfrm>
        </p:spPr>
        <p:txBody>
          <a:bodyPr>
            <a:noAutofit/>
          </a:bodyPr>
          <a:lstStyle/>
          <a:p>
            <a:pPr marL="0" indent="0" algn="ctr">
              <a:buNone/>
            </a:pPr>
            <a:r>
              <a:rPr lang="en-US" sz="6600" dirty="0"/>
              <a:t>Integrate information from two texts on the same topic in order to write or speak about the subject knowledgeably. </a:t>
            </a:r>
          </a:p>
        </p:txBody>
      </p:sp>
    </p:spTree>
    <p:extLst>
      <p:ext uri="{BB962C8B-B14F-4D97-AF65-F5344CB8AC3E}">
        <p14:creationId xmlns:p14="http://schemas.microsoft.com/office/powerpoint/2010/main" val="36063254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605306" y="618186"/>
            <a:ext cx="10959921" cy="3200870"/>
          </a:xfrm>
        </p:spPr>
        <p:txBody>
          <a:bodyPr>
            <a:noAutofit/>
          </a:bodyPr>
          <a:lstStyle/>
          <a:p>
            <a:r>
              <a:rPr lang="en-US" sz="11500" b="1" dirty="0" smtClean="0"/>
              <a:t>Reading Informational</a:t>
            </a:r>
            <a:endParaRPr lang="en-US" sz="6600" dirty="0"/>
          </a:p>
        </p:txBody>
      </p:sp>
      <p:sp>
        <p:nvSpPr>
          <p:cNvPr id="5" name="Subtitle 4"/>
          <p:cNvSpPr>
            <a:spLocks noGrp="1"/>
          </p:cNvSpPr>
          <p:nvPr>
            <p:ph type="subTitle" idx="1"/>
          </p:nvPr>
        </p:nvSpPr>
        <p:spPr>
          <a:xfrm>
            <a:off x="1513267" y="3962646"/>
            <a:ext cx="9144000" cy="1655762"/>
          </a:xfrm>
        </p:spPr>
        <p:txBody>
          <a:bodyPr>
            <a:noAutofit/>
          </a:bodyPr>
          <a:lstStyle/>
          <a:p>
            <a:r>
              <a:rPr lang="en-US" sz="6600" dirty="0" smtClean="0"/>
              <a:t>Range of Reading and Level of Text Complexity</a:t>
            </a:r>
            <a:endParaRPr lang="en-US" sz="6600" dirty="0"/>
          </a:p>
        </p:txBody>
      </p:sp>
    </p:spTree>
    <p:extLst>
      <p:ext uri="{BB962C8B-B14F-4D97-AF65-F5344CB8AC3E}">
        <p14:creationId xmlns:p14="http://schemas.microsoft.com/office/powerpoint/2010/main" val="10189631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ELAGSE4RI10</a:t>
            </a:r>
            <a:r>
              <a:rPr lang="en-US" dirty="0" smtClean="0"/>
              <a:t> </a:t>
            </a:r>
            <a:endParaRPr lang="en-US" dirty="0"/>
          </a:p>
        </p:txBody>
      </p:sp>
      <p:sp>
        <p:nvSpPr>
          <p:cNvPr id="3" name="Content Placeholder 2"/>
          <p:cNvSpPr>
            <a:spLocks noGrp="1"/>
          </p:cNvSpPr>
          <p:nvPr>
            <p:ph idx="1"/>
          </p:nvPr>
        </p:nvSpPr>
        <p:spPr/>
        <p:txBody>
          <a:bodyPr>
            <a:normAutofit fontScale="85000" lnSpcReduction="20000"/>
          </a:bodyPr>
          <a:lstStyle/>
          <a:p>
            <a:pPr marL="0" indent="0" algn="ctr">
              <a:buNone/>
            </a:pPr>
            <a:r>
              <a:rPr lang="en-US" sz="6000" dirty="0"/>
              <a:t>By the end of the year, read and comprehend informational texts, including history/social studies, science, and technical texts, in the grades 4-5 text complexity band proficiently, with scaffolding as needed at the high end of the range.</a:t>
            </a:r>
            <a:endParaRPr lang="en-US" sz="6600" dirty="0"/>
          </a:p>
        </p:txBody>
      </p:sp>
    </p:spTree>
    <p:extLst>
      <p:ext uri="{BB962C8B-B14F-4D97-AF65-F5344CB8AC3E}">
        <p14:creationId xmlns:p14="http://schemas.microsoft.com/office/powerpoint/2010/main" val="22043212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01858"/>
            <a:ext cx="9144000" cy="3298948"/>
          </a:xfrm>
        </p:spPr>
        <p:txBody>
          <a:bodyPr>
            <a:noAutofit/>
          </a:bodyPr>
          <a:lstStyle/>
          <a:p>
            <a:r>
              <a:rPr lang="en-US" sz="11500" b="1" dirty="0" smtClean="0"/>
              <a:t>Reading Foundation </a:t>
            </a:r>
            <a:endParaRPr lang="en-US" sz="7200" dirty="0"/>
          </a:p>
        </p:txBody>
      </p:sp>
      <p:sp>
        <p:nvSpPr>
          <p:cNvPr id="3" name="Subtitle 2"/>
          <p:cNvSpPr>
            <a:spLocks noGrp="1"/>
          </p:cNvSpPr>
          <p:nvPr>
            <p:ph type="subTitle" idx="1"/>
          </p:nvPr>
        </p:nvSpPr>
        <p:spPr>
          <a:xfrm>
            <a:off x="1524000" y="4305423"/>
            <a:ext cx="9144000" cy="1655762"/>
          </a:xfrm>
        </p:spPr>
        <p:txBody>
          <a:bodyPr>
            <a:noAutofit/>
          </a:bodyPr>
          <a:lstStyle/>
          <a:p>
            <a:r>
              <a:rPr lang="en-US" sz="6600" dirty="0" smtClean="0"/>
              <a:t>Phonics and Word Recognition </a:t>
            </a:r>
            <a:endParaRPr lang="en-US" sz="6600" dirty="0"/>
          </a:p>
        </p:txBody>
      </p:sp>
    </p:spTree>
    <p:extLst>
      <p:ext uri="{BB962C8B-B14F-4D97-AF65-F5344CB8AC3E}">
        <p14:creationId xmlns:p14="http://schemas.microsoft.com/office/powerpoint/2010/main" val="2574943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ELAGSE4RL1</a:t>
            </a:r>
            <a:endParaRPr lang="en-US" b="1" dirty="0"/>
          </a:p>
        </p:txBody>
      </p:sp>
      <p:sp>
        <p:nvSpPr>
          <p:cNvPr id="3" name="Content Placeholder 2"/>
          <p:cNvSpPr>
            <a:spLocks noGrp="1"/>
          </p:cNvSpPr>
          <p:nvPr>
            <p:ph idx="1"/>
          </p:nvPr>
        </p:nvSpPr>
        <p:spPr/>
        <p:txBody>
          <a:bodyPr>
            <a:normAutofit lnSpcReduction="10000"/>
          </a:bodyPr>
          <a:lstStyle/>
          <a:p>
            <a:pPr marL="0" indent="0" algn="ctr">
              <a:buNone/>
            </a:pPr>
            <a:r>
              <a:rPr lang="en-US" sz="6600" dirty="0"/>
              <a:t>Refer to details and examples in a text when explaining what the text says explicitly and when drawing inferences from the text.</a:t>
            </a:r>
          </a:p>
        </p:txBody>
      </p:sp>
    </p:spTree>
    <p:extLst>
      <p:ext uri="{BB962C8B-B14F-4D97-AF65-F5344CB8AC3E}">
        <p14:creationId xmlns:p14="http://schemas.microsoft.com/office/powerpoint/2010/main" val="15188937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40042"/>
            <a:ext cx="10515600" cy="1325563"/>
          </a:xfrm>
        </p:spPr>
        <p:txBody>
          <a:bodyPr/>
          <a:lstStyle/>
          <a:p>
            <a:pPr algn="ctr"/>
            <a:r>
              <a:rPr lang="en-US" b="1" dirty="0" smtClean="0"/>
              <a:t>ELAGSE4RF3</a:t>
            </a:r>
            <a:endParaRPr lang="en-US" b="1" dirty="0"/>
          </a:p>
        </p:txBody>
      </p:sp>
      <p:sp>
        <p:nvSpPr>
          <p:cNvPr id="3" name="Content Placeholder 2"/>
          <p:cNvSpPr>
            <a:spLocks noGrp="1"/>
          </p:cNvSpPr>
          <p:nvPr>
            <p:ph idx="1"/>
          </p:nvPr>
        </p:nvSpPr>
        <p:spPr>
          <a:xfrm>
            <a:off x="838200" y="1108172"/>
            <a:ext cx="10515600" cy="5552880"/>
          </a:xfrm>
        </p:spPr>
        <p:txBody>
          <a:bodyPr>
            <a:noAutofit/>
          </a:bodyPr>
          <a:lstStyle/>
          <a:p>
            <a:pPr marL="0" indent="0" algn="ctr">
              <a:buNone/>
            </a:pPr>
            <a:r>
              <a:rPr lang="en-US" sz="4800" dirty="0"/>
              <a:t>Know and apply grade-level phonics and word analysis skills in decoding words. </a:t>
            </a:r>
            <a:endParaRPr lang="en-US" sz="4800" dirty="0" smtClean="0"/>
          </a:p>
          <a:p>
            <a:pPr marL="0" indent="0" algn="ctr">
              <a:buNone/>
            </a:pPr>
            <a:r>
              <a:rPr lang="en-US" sz="4800" dirty="0" smtClean="0"/>
              <a:t>a) Use </a:t>
            </a:r>
            <a:r>
              <a:rPr lang="en-US" sz="4800" dirty="0"/>
              <a:t>combined knowledge of all letter-sound correspondences, syllabication patterns, and morphology (e.g., roots and affixes) to read accurately unfamiliar multi-syllabic words in context and out of context.</a:t>
            </a:r>
            <a:endParaRPr lang="en-US" dirty="0"/>
          </a:p>
        </p:txBody>
      </p:sp>
    </p:spTree>
    <p:extLst>
      <p:ext uri="{BB962C8B-B14F-4D97-AF65-F5344CB8AC3E}">
        <p14:creationId xmlns:p14="http://schemas.microsoft.com/office/powerpoint/2010/main" val="6952150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922069"/>
            <a:ext cx="9144000" cy="3200474"/>
          </a:xfrm>
        </p:spPr>
        <p:txBody>
          <a:bodyPr>
            <a:noAutofit/>
          </a:bodyPr>
          <a:lstStyle/>
          <a:p>
            <a:r>
              <a:rPr lang="en-US" sz="11500" b="1" dirty="0" smtClean="0"/>
              <a:t>Reading Foundation </a:t>
            </a:r>
            <a:endParaRPr lang="en-US" sz="7200" dirty="0"/>
          </a:p>
        </p:txBody>
      </p:sp>
      <p:sp>
        <p:nvSpPr>
          <p:cNvPr id="5" name="Subtitle 4"/>
          <p:cNvSpPr>
            <a:spLocks noGrp="1"/>
          </p:cNvSpPr>
          <p:nvPr>
            <p:ph type="subTitle" idx="1"/>
          </p:nvPr>
        </p:nvSpPr>
        <p:spPr>
          <a:xfrm>
            <a:off x="1524000" y="4122543"/>
            <a:ext cx="9144000" cy="1655762"/>
          </a:xfrm>
        </p:spPr>
        <p:txBody>
          <a:bodyPr>
            <a:normAutofit/>
          </a:bodyPr>
          <a:lstStyle/>
          <a:p>
            <a:r>
              <a:rPr lang="en-US" sz="6600" dirty="0" smtClean="0"/>
              <a:t>Fluency</a:t>
            </a:r>
            <a:endParaRPr lang="en-US" sz="6600" dirty="0"/>
          </a:p>
        </p:txBody>
      </p:sp>
    </p:spTree>
    <p:extLst>
      <p:ext uri="{BB962C8B-B14F-4D97-AF65-F5344CB8AC3E}">
        <p14:creationId xmlns:p14="http://schemas.microsoft.com/office/powerpoint/2010/main" val="10952594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25974"/>
            <a:ext cx="10515600" cy="1325563"/>
          </a:xfrm>
        </p:spPr>
        <p:txBody>
          <a:bodyPr/>
          <a:lstStyle/>
          <a:p>
            <a:pPr algn="ctr"/>
            <a:r>
              <a:rPr lang="en-US" b="1" dirty="0" smtClean="0"/>
              <a:t>ELAGSE4RF4 </a:t>
            </a:r>
            <a:endParaRPr lang="en-US" b="1" dirty="0"/>
          </a:p>
        </p:txBody>
      </p:sp>
      <p:sp>
        <p:nvSpPr>
          <p:cNvPr id="3" name="Content Placeholder 2"/>
          <p:cNvSpPr>
            <a:spLocks noGrp="1"/>
          </p:cNvSpPr>
          <p:nvPr>
            <p:ph idx="1"/>
          </p:nvPr>
        </p:nvSpPr>
        <p:spPr>
          <a:xfrm>
            <a:off x="838200" y="1164443"/>
            <a:ext cx="10515600" cy="5475507"/>
          </a:xfrm>
        </p:spPr>
        <p:txBody>
          <a:bodyPr>
            <a:noAutofit/>
          </a:bodyPr>
          <a:lstStyle/>
          <a:p>
            <a:pPr marL="0" indent="0" algn="ctr">
              <a:buNone/>
            </a:pPr>
            <a:r>
              <a:rPr lang="en-US" sz="3600" dirty="0"/>
              <a:t>Read with sufficient accuracy and fluency to support comprehension. </a:t>
            </a:r>
            <a:endParaRPr lang="en-US" sz="3600" dirty="0" smtClean="0"/>
          </a:p>
          <a:p>
            <a:pPr marL="742950" indent="-742950" algn="ctr">
              <a:buAutoNum type="alphaLcParenR"/>
            </a:pPr>
            <a:r>
              <a:rPr lang="en-US" sz="3600" dirty="0" smtClean="0"/>
              <a:t>Read </a:t>
            </a:r>
            <a:r>
              <a:rPr lang="en-US" sz="3600" dirty="0"/>
              <a:t>on-level text with purpose and understanding. </a:t>
            </a:r>
            <a:endParaRPr lang="en-US" sz="3600" dirty="0" smtClean="0"/>
          </a:p>
          <a:p>
            <a:pPr marL="742950" indent="-742950" algn="ctr">
              <a:buAutoNum type="alphaLcParenR"/>
            </a:pPr>
            <a:r>
              <a:rPr lang="en-US" sz="3600" dirty="0" smtClean="0"/>
              <a:t>Read </a:t>
            </a:r>
            <a:r>
              <a:rPr lang="en-US" sz="3600" dirty="0"/>
              <a:t>on-level prose and poetry orally with accuracy, appropriate rate, and expression on successive readings. </a:t>
            </a:r>
          </a:p>
          <a:p>
            <a:pPr marL="742950" indent="-742950" algn="ctr">
              <a:buAutoNum type="alphaLcParenR"/>
            </a:pPr>
            <a:r>
              <a:rPr lang="en-US" sz="3600" dirty="0" smtClean="0"/>
              <a:t>Use </a:t>
            </a:r>
            <a:r>
              <a:rPr lang="en-US" sz="3600" dirty="0"/>
              <a:t>context to confirm or self-correct word recognition and understanding, rereading as necessary. </a:t>
            </a:r>
          </a:p>
        </p:txBody>
      </p:sp>
    </p:spTree>
    <p:extLst>
      <p:ext uri="{BB962C8B-B14F-4D97-AF65-F5344CB8AC3E}">
        <p14:creationId xmlns:p14="http://schemas.microsoft.com/office/powerpoint/2010/main" val="26510578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11500" b="1" dirty="0" smtClean="0"/>
              <a:t>Writing</a:t>
            </a:r>
            <a:endParaRPr lang="en-US" sz="11500" b="1" dirty="0"/>
          </a:p>
        </p:txBody>
      </p:sp>
      <p:sp>
        <p:nvSpPr>
          <p:cNvPr id="5" name="Subtitle 4"/>
          <p:cNvSpPr>
            <a:spLocks noGrp="1"/>
          </p:cNvSpPr>
          <p:nvPr>
            <p:ph type="subTitle" idx="1"/>
          </p:nvPr>
        </p:nvSpPr>
        <p:spPr/>
        <p:txBody>
          <a:bodyPr>
            <a:normAutofit/>
          </a:bodyPr>
          <a:lstStyle/>
          <a:p>
            <a:r>
              <a:rPr lang="en-US" sz="6600" dirty="0" smtClean="0"/>
              <a:t>Text Types and Purpose </a:t>
            </a:r>
            <a:endParaRPr lang="en-US" sz="6600" dirty="0"/>
          </a:p>
        </p:txBody>
      </p:sp>
    </p:spTree>
    <p:extLst>
      <p:ext uri="{BB962C8B-B14F-4D97-AF65-F5344CB8AC3E}">
        <p14:creationId xmlns:p14="http://schemas.microsoft.com/office/powerpoint/2010/main" val="21097197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25975"/>
            <a:ext cx="10515600" cy="1325563"/>
          </a:xfrm>
        </p:spPr>
        <p:txBody>
          <a:bodyPr/>
          <a:lstStyle/>
          <a:p>
            <a:pPr algn="ctr"/>
            <a:r>
              <a:rPr lang="en-US" b="1" dirty="0" smtClean="0"/>
              <a:t>ELAGSE4W1 </a:t>
            </a:r>
            <a:endParaRPr lang="en-US" b="1" dirty="0"/>
          </a:p>
        </p:txBody>
      </p:sp>
      <p:sp>
        <p:nvSpPr>
          <p:cNvPr id="3" name="Content Placeholder 2"/>
          <p:cNvSpPr>
            <a:spLocks noGrp="1"/>
          </p:cNvSpPr>
          <p:nvPr>
            <p:ph idx="1"/>
          </p:nvPr>
        </p:nvSpPr>
        <p:spPr>
          <a:xfrm>
            <a:off x="838200" y="1150376"/>
            <a:ext cx="10515600" cy="5430728"/>
          </a:xfrm>
        </p:spPr>
        <p:txBody>
          <a:bodyPr>
            <a:noAutofit/>
          </a:bodyPr>
          <a:lstStyle/>
          <a:p>
            <a:pPr marL="0" indent="0" algn="ctr">
              <a:buNone/>
            </a:pPr>
            <a:r>
              <a:rPr lang="en-US" sz="4400" dirty="0"/>
              <a:t>Write opinion pieces on topics or texts, supporting a point of </a:t>
            </a:r>
            <a:r>
              <a:rPr lang="en-US" sz="4400" dirty="0" smtClean="0"/>
              <a:t>view with </a:t>
            </a:r>
            <a:r>
              <a:rPr lang="en-US" sz="4400" dirty="0"/>
              <a:t>reasons.</a:t>
            </a:r>
          </a:p>
          <a:p>
            <a:pPr marL="0" indent="0" algn="ctr">
              <a:buNone/>
            </a:pPr>
            <a:r>
              <a:rPr lang="en-US" sz="2400" dirty="0" smtClean="0"/>
              <a:t>a) </a:t>
            </a:r>
            <a:r>
              <a:rPr lang="en-US" dirty="0" smtClean="0"/>
              <a:t>Introduce </a:t>
            </a:r>
            <a:r>
              <a:rPr lang="en-US" dirty="0"/>
              <a:t>a topic or text clearly, state an opinion, and create an</a:t>
            </a:r>
          </a:p>
          <a:p>
            <a:pPr marL="0" indent="0" algn="ctr">
              <a:buNone/>
            </a:pPr>
            <a:r>
              <a:rPr lang="en-US" dirty="0"/>
              <a:t>organizational structure in which related ideas are grouped to</a:t>
            </a:r>
          </a:p>
          <a:p>
            <a:pPr marL="0" indent="0" algn="ctr">
              <a:buNone/>
            </a:pPr>
            <a:r>
              <a:rPr lang="en-US" dirty="0"/>
              <a:t>support the writer’s purpose.</a:t>
            </a:r>
          </a:p>
          <a:p>
            <a:pPr marL="0" indent="0" algn="ctr">
              <a:buNone/>
            </a:pPr>
            <a:r>
              <a:rPr lang="en-US" dirty="0" smtClean="0"/>
              <a:t>b) Provide </a:t>
            </a:r>
            <a:r>
              <a:rPr lang="en-US" dirty="0"/>
              <a:t>reasons that are supported by facts and details.</a:t>
            </a:r>
          </a:p>
          <a:p>
            <a:pPr marL="0" indent="0" algn="ctr">
              <a:buNone/>
            </a:pPr>
            <a:r>
              <a:rPr lang="en-US" dirty="0" smtClean="0"/>
              <a:t>c) Link </a:t>
            </a:r>
            <a:r>
              <a:rPr lang="en-US" dirty="0"/>
              <a:t>opinion and reasons using words and phrases (e.g., for</a:t>
            </a:r>
          </a:p>
          <a:p>
            <a:pPr marL="0" indent="0" algn="ctr">
              <a:buNone/>
            </a:pPr>
            <a:r>
              <a:rPr lang="en-US" dirty="0"/>
              <a:t>instance, in order to, in addition).</a:t>
            </a:r>
          </a:p>
          <a:p>
            <a:pPr marL="0" indent="0" algn="ctr">
              <a:buNone/>
            </a:pPr>
            <a:r>
              <a:rPr lang="en-US" dirty="0" smtClean="0"/>
              <a:t>d) Provide </a:t>
            </a:r>
            <a:r>
              <a:rPr lang="en-US" dirty="0"/>
              <a:t>a concluding statement or section related to the opinion</a:t>
            </a:r>
          </a:p>
          <a:p>
            <a:pPr marL="0" indent="0" algn="ctr">
              <a:buNone/>
            </a:pPr>
            <a:r>
              <a:rPr lang="en-US" dirty="0"/>
              <a:t>presented.</a:t>
            </a:r>
          </a:p>
        </p:txBody>
      </p:sp>
    </p:spTree>
    <p:extLst>
      <p:ext uri="{BB962C8B-B14F-4D97-AF65-F5344CB8AC3E}">
        <p14:creationId xmlns:p14="http://schemas.microsoft.com/office/powerpoint/2010/main" val="3356713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dirty="0" smtClean="0"/>
              <a:t>ELAGSE4W2</a:t>
            </a:r>
            <a:r>
              <a:rPr lang="en-US" dirty="0" smtClean="0"/>
              <a:t> </a:t>
            </a:r>
            <a:endParaRPr lang="en-US" dirty="0"/>
          </a:p>
        </p:txBody>
      </p:sp>
      <p:sp>
        <p:nvSpPr>
          <p:cNvPr id="3" name="Content Placeholder 2"/>
          <p:cNvSpPr>
            <a:spLocks noGrp="1"/>
          </p:cNvSpPr>
          <p:nvPr>
            <p:ph idx="1"/>
          </p:nvPr>
        </p:nvSpPr>
        <p:spPr>
          <a:xfrm>
            <a:off x="928352" y="967500"/>
            <a:ext cx="10515600" cy="5781030"/>
          </a:xfrm>
        </p:spPr>
        <p:txBody>
          <a:bodyPr>
            <a:noAutofit/>
          </a:bodyPr>
          <a:lstStyle/>
          <a:p>
            <a:pPr marL="0" indent="0" algn="ctr">
              <a:buNone/>
            </a:pPr>
            <a:r>
              <a:rPr lang="en-US" sz="4000" dirty="0"/>
              <a:t>Write informative/explanatory texts to examine a topic and convey ideas and information clearly. </a:t>
            </a:r>
            <a:endParaRPr lang="en-US" sz="4000" dirty="0" smtClean="0"/>
          </a:p>
          <a:p>
            <a:pPr marL="742950" indent="-742950" algn="ctr">
              <a:buAutoNum type="alphaLcParenR"/>
            </a:pPr>
            <a:r>
              <a:rPr lang="en-US" sz="2400" dirty="0" smtClean="0"/>
              <a:t>Introduce </a:t>
            </a:r>
            <a:r>
              <a:rPr lang="en-US" sz="2400" dirty="0"/>
              <a:t>a topic clearly and group related information in paragraphs and sections; include formatting (e.g., headings), illustrations, and multimedia when useful to aiding comprehension. </a:t>
            </a:r>
            <a:endParaRPr lang="en-US" sz="2400" dirty="0" smtClean="0"/>
          </a:p>
          <a:p>
            <a:pPr marL="0" indent="0" algn="ctr">
              <a:buNone/>
            </a:pPr>
            <a:r>
              <a:rPr lang="en-US" sz="2400" dirty="0" smtClean="0"/>
              <a:t>b) Develop </a:t>
            </a:r>
            <a:r>
              <a:rPr lang="en-US" sz="2400" dirty="0"/>
              <a:t>the topic with facts, definitions, concrete details, quotations, or other information and examples related to the topic</a:t>
            </a:r>
            <a:r>
              <a:rPr lang="en-US" sz="2400" dirty="0" smtClean="0"/>
              <a:t>.</a:t>
            </a:r>
          </a:p>
          <a:p>
            <a:pPr marL="0" indent="0" algn="ctr">
              <a:buNone/>
            </a:pPr>
            <a:r>
              <a:rPr lang="en-US" sz="2400" dirty="0" smtClean="0"/>
              <a:t>c) Link </a:t>
            </a:r>
            <a:r>
              <a:rPr lang="en-US" sz="2400" dirty="0"/>
              <a:t>ideas within categories of information using words </a:t>
            </a:r>
            <a:r>
              <a:rPr lang="en-US" sz="2400" dirty="0" smtClean="0"/>
              <a:t>and phrases</a:t>
            </a:r>
            <a:r>
              <a:rPr lang="en-US" sz="2400" dirty="0"/>
              <a:t>. (e.g., another, for example, also, because).</a:t>
            </a:r>
          </a:p>
          <a:p>
            <a:pPr marL="0" indent="0" algn="ctr">
              <a:buNone/>
            </a:pPr>
            <a:r>
              <a:rPr lang="en-US" sz="2400" dirty="0" smtClean="0"/>
              <a:t>d) Use </a:t>
            </a:r>
            <a:r>
              <a:rPr lang="en-US" sz="2400" dirty="0"/>
              <a:t>precise language and domain-specific vocabulary to </a:t>
            </a:r>
            <a:r>
              <a:rPr lang="en-US" sz="2400" dirty="0" smtClean="0"/>
              <a:t>inform about </a:t>
            </a:r>
            <a:r>
              <a:rPr lang="en-US" sz="2400" dirty="0"/>
              <a:t>or explain the topic.</a:t>
            </a:r>
          </a:p>
          <a:p>
            <a:pPr marL="0" indent="0" algn="ctr">
              <a:buNone/>
            </a:pPr>
            <a:r>
              <a:rPr lang="en-US" sz="2400" dirty="0" smtClean="0"/>
              <a:t>e) Provide </a:t>
            </a:r>
            <a:r>
              <a:rPr lang="en-US" sz="2400" dirty="0"/>
              <a:t>a concluding statement or section related to </a:t>
            </a:r>
            <a:r>
              <a:rPr lang="en-US" sz="2400" dirty="0" smtClean="0"/>
              <a:t>the information </a:t>
            </a:r>
            <a:r>
              <a:rPr lang="en-US" sz="2400" dirty="0"/>
              <a:t>or explanation presented.</a:t>
            </a:r>
          </a:p>
        </p:txBody>
      </p:sp>
    </p:spTree>
    <p:extLst>
      <p:ext uri="{BB962C8B-B14F-4D97-AF65-F5344CB8AC3E}">
        <p14:creationId xmlns:p14="http://schemas.microsoft.com/office/powerpoint/2010/main" val="32802298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dirty="0" smtClean="0"/>
              <a:t>ELAGSE4W3</a:t>
            </a:r>
            <a:endParaRPr lang="en-US" b="1" dirty="0"/>
          </a:p>
        </p:txBody>
      </p:sp>
      <p:sp>
        <p:nvSpPr>
          <p:cNvPr id="3" name="Content Placeholder 2"/>
          <p:cNvSpPr>
            <a:spLocks noGrp="1"/>
          </p:cNvSpPr>
          <p:nvPr>
            <p:ph idx="1"/>
          </p:nvPr>
        </p:nvSpPr>
        <p:spPr>
          <a:xfrm>
            <a:off x="936674" y="967494"/>
            <a:ext cx="10515600" cy="5545847"/>
          </a:xfrm>
        </p:spPr>
        <p:txBody>
          <a:bodyPr>
            <a:noAutofit/>
          </a:bodyPr>
          <a:lstStyle/>
          <a:p>
            <a:pPr marL="0" indent="0" algn="ctr">
              <a:buNone/>
            </a:pPr>
            <a:r>
              <a:rPr lang="en-US" sz="3600" dirty="0"/>
              <a:t>Write narratives to develop real or imagined experiences or events using effective technique, descriptive details, and clear event sequences. </a:t>
            </a:r>
            <a:endParaRPr lang="en-US" sz="3600" dirty="0" smtClean="0"/>
          </a:p>
          <a:p>
            <a:pPr marL="0" indent="0" algn="ctr">
              <a:buNone/>
            </a:pPr>
            <a:r>
              <a:rPr lang="en-US" sz="2400" dirty="0" smtClean="0"/>
              <a:t>a) Orient the reader by establishing a situation and introducing a narrator and/or characters; organize an event sequence that unfolds naturally. </a:t>
            </a:r>
          </a:p>
          <a:p>
            <a:pPr marL="0" indent="0" algn="ctr">
              <a:buNone/>
            </a:pPr>
            <a:r>
              <a:rPr lang="en-US" sz="2400" dirty="0" smtClean="0"/>
              <a:t>b) Use dialogue and description to develop experiences and events or show the responses of characters to situations. </a:t>
            </a:r>
          </a:p>
          <a:p>
            <a:pPr marL="0" indent="0" algn="ctr">
              <a:buNone/>
            </a:pPr>
            <a:r>
              <a:rPr lang="en-US" sz="2400" dirty="0" smtClean="0"/>
              <a:t>c) Use a variety of transitional words and phrases to manage the sequence of events. </a:t>
            </a:r>
          </a:p>
          <a:p>
            <a:pPr marL="0" indent="0" algn="ctr">
              <a:buNone/>
            </a:pPr>
            <a:r>
              <a:rPr lang="en-US" sz="2400" dirty="0" smtClean="0"/>
              <a:t>d) Use concrete words and phrases and sensory details to convey experiences and events precisely. </a:t>
            </a:r>
          </a:p>
          <a:p>
            <a:pPr marL="0" indent="0" algn="ctr">
              <a:buNone/>
            </a:pPr>
            <a:r>
              <a:rPr lang="en-US" sz="2400" dirty="0" smtClean="0"/>
              <a:t>e) Provide a conclusion that follows from the narrated experiences or events. </a:t>
            </a:r>
            <a:endParaRPr lang="en-US" sz="4400" dirty="0"/>
          </a:p>
        </p:txBody>
      </p:sp>
    </p:spTree>
    <p:extLst>
      <p:ext uri="{BB962C8B-B14F-4D97-AF65-F5344CB8AC3E}">
        <p14:creationId xmlns:p14="http://schemas.microsoft.com/office/powerpoint/2010/main" val="10749135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11500" b="1" dirty="0" smtClean="0"/>
              <a:t>Writing</a:t>
            </a:r>
            <a:endParaRPr lang="en-US" sz="6600" dirty="0"/>
          </a:p>
        </p:txBody>
      </p:sp>
      <p:sp>
        <p:nvSpPr>
          <p:cNvPr id="5" name="Subtitle 4"/>
          <p:cNvSpPr>
            <a:spLocks noGrp="1"/>
          </p:cNvSpPr>
          <p:nvPr>
            <p:ph type="subTitle" idx="1"/>
          </p:nvPr>
        </p:nvSpPr>
        <p:spPr>
          <a:xfrm>
            <a:off x="1524000" y="3602038"/>
            <a:ext cx="9144000" cy="2081310"/>
          </a:xfrm>
        </p:spPr>
        <p:txBody>
          <a:bodyPr>
            <a:noAutofit/>
          </a:bodyPr>
          <a:lstStyle/>
          <a:p>
            <a:r>
              <a:rPr lang="en-US" sz="6600" dirty="0" smtClean="0"/>
              <a:t>Production and Distribution of Writing </a:t>
            </a:r>
            <a:endParaRPr lang="en-US" sz="6600" dirty="0"/>
          </a:p>
        </p:txBody>
      </p:sp>
    </p:spTree>
    <p:extLst>
      <p:ext uri="{BB962C8B-B14F-4D97-AF65-F5344CB8AC3E}">
        <p14:creationId xmlns:p14="http://schemas.microsoft.com/office/powerpoint/2010/main" val="24043751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54109"/>
            <a:ext cx="10515600" cy="1325563"/>
          </a:xfrm>
        </p:spPr>
        <p:txBody>
          <a:bodyPr/>
          <a:lstStyle/>
          <a:p>
            <a:pPr algn="ctr"/>
            <a:r>
              <a:rPr lang="en-US" b="1" dirty="0" smtClean="0"/>
              <a:t>ELAGSE4W4 </a:t>
            </a:r>
            <a:endParaRPr lang="en-US" b="1" dirty="0"/>
          </a:p>
        </p:txBody>
      </p:sp>
      <p:sp>
        <p:nvSpPr>
          <p:cNvPr id="3" name="Content Placeholder 2"/>
          <p:cNvSpPr>
            <a:spLocks noGrp="1"/>
          </p:cNvSpPr>
          <p:nvPr>
            <p:ph idx="1"/>
          </p:nvPr>
        </p:nvSpPr>
        <p:spPr>
          <a:xfrm>
            <a:off x="838200" y="1181686"/>
            <a:ext cx="10515600" cy="5430129"/>
          </a:xfrm>
        </p:spPr>
        <p:txBody>
          <a:bodyPr>
            <a:noAutofit/>
          </a:bodyPr>
          <a:lstStyle/>
          <a:p>
            <a:pPr marL="0" indent="0" algn="ctr">
              <a:buNone/>
            </a:pPr>
            <a:r>
              <a:rPr lang="en-US" sz="5400" dirty="0"/>
              <a:t>Produce clear and coherent writing in which the development and organization are appropriate to task, purpose, and audience. (</a:t>
            </a:r>
            <a:r>
              <a:rPr lang="en-US" sz="5400" dirty="0" smtClean="0"/>
              <a:t>Grade specific </a:t>
            </a:r>
            <a:r>
              <a:rPr lang="en-US" sz="5400" dirty="0"/>
              <a:t>expectations for writing types are defined in Standards 1–3 above.) </a:t>
            </a:r>
            <a:endParaRPr lang="en-US" sz="3200" dirty="0"/>
          </a:p>
        </p:txBody>
      </p:sp>
    </p:spTree>
    <p:extLst>
      <p:ext uri="{BB962C8B-B14F-4D97-AF65-F5344CB8AC3E}">
        <p14:creationId xmlns:p14="http://schemas.microsoft.com/office/powerpoint/2010/main" val="63188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54109"/>
            <a:ext cx="10515600" cy="1325563"/>
          </a:xfrm>
        </p:spPr>
        <p:txBody>
          <a:bodyPr/>
          <a:lstStyle/>
          <a:p>
            <a:pPr algn="ctr"/>
            <a:r>
              <a:rPr lang="en-US" b="1" dirty="0" smtClean="0"/>
              <a:t>ELAGSE4W5 </a:t>
            </a:r>
            <a:endParaRPr lang="en-US" b="1" dirty="0"/>
          </a:p>
        </p:txBody>
      </p:sp>
      <p:sp>
        <p:nvSpPr>
          <p:cNvPr id="3" name="Content Placeholder 2"/>
          <p:cNvSpPr>
            <a:spLocks noGrp="1"/>
          </p:cNvSpPr>
          <p:nvPr>
            <p:ph idx="1"/>
          </p:nvPr>
        </p:nvSpPr>
        <p:spPr>
          <a:xfrm>
            <a:off x="838200" y="1181686"/>
            <a:ext cx="10515600" cy="5430129"/>
          </a:xfrm>
        </p:spPr>
        <p:txBody>
          <a:bodyPr>
            <a:noAutofit/>
          </a:bodyPr>
          <a:lstStyle/>
          <a:p>
            <a:pPr marL="0" indent="0" algn="ctr">
              <a:buNone/>
            </a:pPr>
            <a:r>
              <a:rPr lang="en-US" sz="4800" dirty="0"/>
              <a:t>With guidance and support from peers and adults, develop and strengthen writing as needed by planning, revising, and editing. (Editing for conventions should demonstrate command of Language Standards 1–3 up to and including grade 4.) </a:t>
            </a:r>
            <a:endParaRPr lang="en-US" dirty="0"/>
          </a:p>
        </p:txBody>
      </p:sp>
    </p:spTree>
    <p:extLst>
      <p:ext uri="{BB962C8B-B14F-4D97-AF65-F5344CB8AC3E}">
        <p14:creationId xmlns:p14="http://schemas.microsoft.com/office/powerpoint/2010/main" val="3307889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ELAGSE4RL2</a:t>
            </a:r>
            <a:endParaRPr lang="en-US" b="1" dirty="0"/>
          </a:p>
        </p:txBody>
      </p:sp>
      <p:sp>
        <p:nvSpPr>
          <p:cNvPr id="3" name="Content Placeholder 2"/>
          <p:cNvSpPr>
            <a:spLocks noGrp="1"/>
          </p:cNvSpPr>
          <p:nvPr>
            <p:ph idx="1"/>
          </p:nvPr>
        </p:nvSpPr>
        <p:spPr/>
        <p:txBody>
          <a:bodyPr>
            <a:normAutofit/>
          </a:bodyPr>
          <a:lstStyle/>
          <a:p>
            <a:pPr marL="0" indent="0" algn="ctr">
              <a:buNone/>
            </a:pPr>
            <a:r>
              <a:rPr lang="en-US" sz="6000" dirty="0"/>
              <a:t>Determine a theme of a story, drama, or poem from details in the text; summarize the text. </a:t>
            </a:r>
            <a:endParaRPr lang="en-US" sz="6600" dirty="0"/>
          </a:p>
        </p:txBody>
      </p:sp>
    </p:spTree>
    <p:extLst>
      <p:ext uri="{BB962C8B-B14F-4D97-AF65-F5344CB8AC3E}">
        <p14:creationId xmlns:p14="http://schemas.microsoft.com/office/powerpoint/2010/main" val="39735557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ELAGSE4W6</a:t>
            </a:r>
            <a:endParaRPr lang="en-US" b="1" dirty="0"/>
          </a:p>
        </p:txBody>
      </p:sp>
      <p:sp>
        <p:nvSpPr>
          <p:cNvPr id="3" name="Content Placeholder 2"/>
          <p:cNvSpPr>
            <a:spLocks noGrp="1"/>
          </p:cNvSpPr>
          <p:nvPr>
            <p:ph idx="1"/>
          </p:nvPr>
        </p:nvSpPr>
        <p:spPr>
          <a:xfrm>
            <a:off x="838200" y="1533378"/>
            <a:ext cx="10515600" cy="4979963"/>
          </a:xfrm>
        </p:spPr>
        <p:txBody>
          <a:bodyPr>
            <a:noAutofit/>
          </a:bodyPr>
          <a:lstStyle/>
          <a:p>
            <a:pPr marL="0" indent="0" algn="ctr">
              <a:buNone/>
            </a:pPr>
            <a:r>
              <a:rPr lang="en-US" sz="4800" dirty="0"/>
              <a:t>With some guidance and support from adults, use technology, including the Internet, to produce and publish writing as well as to interact and collaborate with others; demonstrate sufficient command of keyboarding skills to type a minimum of one page in a single sitting. </a:t>
            </a:r>
          </a:p>
        </p:txBody>
      </p:sp>
    </p:spTree>
    <p:extLst>
      <p:ext uri="{BB962C8B-B14F-4D97-AF65-F5344CB8AC3E}">
        <p14:creationId xmlns:p14="http://schemas.microsoft.com/office/powerpoint/2010/main" val="15075183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11500" b="1" dirty="0" smtClean="0"/>
              <a:t>Writing</a:t>
            </a:r>
            <a:endParaRPr lang="en-US" sz="6600" dirty="0"/>
          </a:p>
        </p:txBody>
      </p:sp>
      <p:sp>
        <p:nvSpPr>
          <p:cNvPr id="5" name="Subtitle 4"/>
          <p:cNvSpPr>
            <a:spLocks noGrp="1"/>
          </p:cNvSpPr>
          <p:nvPr>
            <p:ph type="subTitle" idx="1"/>
          </p:nvPr>
        </p:nvSpPr>
        <p:spPr>
          <a:xfrm>
            <a:off x="1524000" y="3602037"/>
            <a:ext cx="9144000" cy="2025039"/>
          </a:xfrm>
        </p:spPr>
        <p:txBody>
          <a:bodyPr>
            <a:noAutofit/>
          </a:bodyPr>
          <a:lstStyle/>
          <a:p>
            <a:r>
              <a:rPr lang="en-US" sz="6600" dirty="0" smtClean="0"/>
              <a:t>Research to Build and Present Knowledge</a:t>
            </a:r>
            <a:endParaRPr lang="en-US" sz="6600" dirty="0"/>
          </a:p>
        </p:txBody>
      </p:sp>
    </p:spTree>
    <p:extLst>
      <p:ext uri="{BB962C8B-B14F-4D97-AF65-F5344CB8AC3E}">
        <p14:creationId xmlns:p14="http://schemas.microsoft.com/office/powerpoint/2010/main" val="1606591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10381"/>
            <a:ext cx="10515600" cy="1325563"/>
          </a:xfrm>
        </p:spPr>
        <p:txBody>
          <a:bodyPr/>
          <a:lstStyle/>
          <a:p>
            <a:pPr algn="ctr"/>
            <a:r>
              <a:rPr lang="en-US" b="1" dirty="0" smtClean="0"/>
              <a:t>ELAGSE4W7 </a:t>
            </a:r>
            <a:endParaRPr lang="en-US" b="1" dirty="0"/>
          </a:p>
        </p:txBody>
      </p:sp>
      <p:sp>
        <p:nvSpPr>
          <p:cNvPr id="3" name="Content Placeholder 2"/>
          <p:cNvSpPr>
            <a:spLocks noGrp="1"/>
          </p:cNvSpPr>
          <p:nvPr>
            <p:ph idx="1"/>
          </p:nvPr>
        </p:nvSpPr>
        <p:spPr>
          <a:xfrm>
            <a:off x="838200" y="1723985"/>
            <a:ext cx="10515600" cy="3852567"/>
          </a:xfrm>
        </p:spPr>
        <p:txBody>
          <a:bodyPr>
            <a:noAutofit/>
          </a:bodyPr>
          <a:lstStyle/>
          <a:p>
            <a:pPr marL="0" indent="0" algn="ctr">
              <a:buNone/>
            </a:pPr>
            <a:r>
              <a:rPr lang="en-US" sz="6000" dirty="0"/>
              <a:t>Conduct short research projects that build knowledge through investigation of different aspects of a topic.</a:t>
            </a:r>
          </a:p>
        </p:txBody>
      </p:sp>
    </p:spTree>
    <p:extLst>
      <p:ext uri="{BB962C8B-B14F-4D97-AF65-F5344CB8AC3E}">
        <p14:creationId xmlns:p14="http://schemas.microsoft.com/office/powerpoint/2010/main" val="3666657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93749"/>
            <a:ext cx="10515600" cy="1325563"/>
          </a:xfrm>
        </p:spPr>
        <p:txBody>
          <a:bodyPr/>
          <a:lstStyle/>
          <a:p>
            <a:pPr algn="ctr"/>
            <a:r>
              <a:rPr lang="en-US" b="1" dirty="0" smtClean="0"/>
              <a:t>ELAGSE4W8</a:t>
            </a:r>
            <a:r>
              <a:rPr lang="en-US" dirty="0" smtClean="0"/>
              <a:t> </a:t>
            </a:r>
            <a:endParaRPr lang="en-US" dirty="0"/>
          </a:p>
        </p:txBody>
      </p:sp>
      <p:sp>
        <p:nvSpPr>
          <p:cNvPr id="3" name="Content Placeholder 2"/>
          <p:cNvSpPr>
            <a:spLocks noGrp="1"/>
          </p:cNvSpPr>
          <p:nvPr>
            <p:ph idx="1"/>
          </p:nvPr>
        </p:nvSpPr>
        <p:spPr>
          <a:xfrm>
            <a:off x="838200" y="1519312"/>
            <a:ext cx="10515600" cy="4951826"/>
          </a:xfrm>
        </p:spPr>
        <p:txBody>
          <a:bodyPr>
            <a:normAutofit lnSpcReduction="10000"/>
          </a:bodyPr>
          <a:lstStyle/>
          <a:p>
            <a:pPr marL="0" indent="0" algn="ctr">
              <a:buNone/>
            </a:pPr>
            <a:r>
              <a:rPr lang="en-US" sz="6000" dirty="0"/>
              <a:t>Recall relevant information from experiences or gather relevant information from print and digital sources; take notes and categorize information, and provide a list of sources.</a:t>
            </a:r>
          </a:p>
        </p:txBody>
      </p:sp>
    </p:spTree>
    <p:extLst>
      <p:ext uri="{BB962C8B-B14F-4D97-AF65-F5344CB8AC3E}">
        <p14:creationId xmlns:p14="http://schemas.microsoft.com/office/powerpoint/2010/main" val="4159629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93749"/>
            <a:ext cx="10515600" cy="1325563"/>
          </a:xfrm>
        </p:spPr>
        <p:txBody>
          <a:bodyPr/>
          <a:lstStyle/>
          <a:p>
            <a:pPr algn="ctr"/>
            <a:r>
              <a:rPr lang="en-US" b="1" dirty="0" smtClean="0"/>
              <a:t>ELAGSE4W9</a:t>
            </a:r>
            <a:endParaRPr lang="en-US" dirty="0"/>
          </a:p>
        </p:txBody>
      </p:sp>
      <p:sp>
        <p:nvSpPr>
          <p:cNvPr id="3" name="Content Placeholder 2"/>
          <p:cNvSpPr>
            <a:spLocks noGrp="1"/>
          </p:cNvSpPr>
          <p:nvPr>
            <p:ph idx="1"/>
          </p:nvPr>
        </p:nvSpPr>
        <p:spPr>
          <a:xfrm>
            <a:off x="838200" y="1519312"/>
            <a:ext cx="10515600" cy="4951826"/>
          </a:xfrm>
        </p:spPr>
        <p:txBody>
          <a:bodyPr>
            <a:normAutofit fontScale="55000" lnSpcReduction="20000"/>
          </a:bodyPr>
          <a:lstStyle/>
          <a:p>
            <a:pPr marL="0" indent="0" algn="ctr">
              <a:buNone/>
            </a:pPr>
            <a:r>
              <a:rPr lang="en-US" sz="8000" dirty="0"/>
              <a:t>Draw evidence from literary or informational texts to support analysis, reflection, and research. </a:t>
            </a:r>
            <a:endParaRPr lang="en-US" sz="8000" dirty="0" smtClean="0"/>
          </a:p>
          <a:p>
            <a:pPr marL="1143000" indent="-1143000" algn="ctr">
              <a:buAutoNum type="alphaLcParenR"/>
            </a:pPr>
            <a:r>
              <a:rPr lang="en-US" sz="6500" dirty="0" smtClean="0"/>
              <a:t>Apply </a:t>
            </a:r>
            <a:r>
              <a:rPr lang="en-US" sz="6500" dirty="0"/>
              <a:t>grade 4 Reading Standards to literature (e.g., “Describe in depth a character, setting, or event in a story or drama, drawing on specific details in the text [e.g., a character’s thoughts, words, or actions]”). </a:t>
            </a:r>
            <a:endParaRPr lang="en-US" sz="6500" dirty="0" smtClean="0"/>
          </a:p>
          <a:p>
            <a:pPr marL="0" indent="0" algn="ctr">
              <a:buNone/>
            </a:pPr>
            <a:r>
              <a:rPr lang="en-US" sz="6500" dirty="0" smtClean="0"/>
              <a:t>b)  </a:t>
            </a:r>
            <a:r>
              <a:rPr lang="en-US" sz="6500" dirty="0"/>
              <a:t>Apply grade 4 Reading Standards to informational texts (e.g., “Explain how an author uses reasons and evidence to support particular points in a text”).</a:t>
            </a:r>
          </a:p>
        </p:txBody>
      </p:sp>
    </p:spTree>
    <p:extLst>
      <p:ext uri="{BB962C8B-B14F-4D97-AF65-F5344CB8AC3E}">
        <p14:creationId xmlns:p14="http://schemas.microsoft.com/office/powerpoint/2010/main" val="8297752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11500" b="1" dirty="0" smtClean="0"/>
              <a:t>Writing</a:t>
            </a:r>
            <a:endParaRPr lang="en-US" sz="6600" dirty="0"/>
          </a:p>
        </p:txBody>
      </p:sp>
      <p:sp>
        <p:nvSpPr>
          <p:cNvPr id="5" name="Subtitle 4"/>
          <p:cNvSpPr>
            <a:spLocks noGrp="1"/>
          </p:cNvSpPr>
          <p:nvPr>
            <p:ph type="subTitle" idx="1"/>
          </p:nvPr>
        </p:nvSpPr>
        <p:spPr>
          <a:xfrm>
            <a:off x="1524000" y="3602037"/>
            <a:ext cx="9144000" cy="2025039"/>
          </a:xfrm>
        </p:spPr>
        <p:txBody>
          <a:bodyPr>
            <a:noAutofit/>
          </a:bodyPr>
          <a:lstStyle/>
          <a:p>
            <a:r>
              <a:rPr lang="en-US" sz="6600" dirty="0" smtClean="0"/>
              <a:t>Range of Writing</a:t>
            </a:r>
            <a:endParaRPr lang="en-US" sz="6600" dirty="0"/>
          </a:p>
        </p:txBody>
      </p:sp>
    </p:spTree>
    <p:extLst>
      <p:ext uri="{BB962C8B-B14F-4D97-AF65-F5344CB8AC3E}">
        <p14:creationId xmlns:p14="http://schemas.microsoft.com/office/powerpoint/2010/main" val="23303107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93749"/>
            <a:ext cx="10515600" cy="1325563"/>
          </a:xfrm>
        </p:spPr>
        <p:txBody>
          <a:bodyPr/>
          <a:lstStyle/>
          <a:p>
            <a:pPr algn="ctr"/>
            <a:r>
              <a:rPr lang="en-US" b="1" dirty="0" smtClean="0"/>
              <a:t>ELAGSE4W10</a:t>
            </a:r>
            <a:r>
              <a:rPr lang="en-US" dirty="0" smtClean="0"/>
              <a:t> </a:t>
            </a:r>
            <a:endParaRPr lang="en-US" dirty="0"/>
          </a:p>
        </p:txBody>
      </p:sp>
      <p:sp>
        <p:nvSpPr>
          <p:cNvPr id="3" name="Content Placeholder 2"/>
          <p:cNvSpPr>
            <a:spLocks noGrp="1"/>
          </p:cNvSpPr>
          <p:nvPr>
            <p:ph idx="1"/>
          </p:nvPr>
        </p:nvSpPr>
        <p:spPr>
          <a:xfrm>
            <a:off x="838200" y="1519312"/>
            <a:ext cx="10515600" cy="4951826"/>
          </a:xfrm>
        </p:spPr>
        <p:txBody>
          <a:bodyPr>
            <a:normAutofit fontScale="92500" lnSpcReduction="10000"/>
          </a:bodyPr>
          <a:lstStyle/>
          <a:p>
            <a:pPr marL="0" indent="0" algn="ctr">
              <a:buNone/>
            </a:pPr>
            <a:r>
              <a:rPr lang="en-US" sz="6000" dirty="0"/>
              <a:t>Write routinely over extended time frames (time for research, reflection, and revision) and shorter time frames (a single sitting or a day or two) for a range of discipline-specific tasks, purposes, and audiences. </a:t>
            </a:r>
          </a:p>
        </p:txBody>
      </p:sp>
    </p:spTree>
    <p:extLst>
      <p:ext uri="{BB962C8B-B14F-4D97-AF65-F5344CB8AC3E}">
        <p14:creationId xmlns:p14="http://schemas.microsoft.com/office/powerpoint/2010/main" val="3977067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92369"/>
            <a:ext cx="9144000" cy="3397421"/>
          </a:xfrm>
        </p:spPr>
        <p:txBody>
          <a:bodyPr>
            <a:noAutofit/>
          </a:bodyPr>
          <a:lstStyle/>
          <a:p>
            <a:r>
              <a:rPr lang="en-US" sz="11500" b="1" dirty="0" smtClean="0"/>
              <a:t>Speaking and Listening</a:t>
            </a:r>
            <a:endParaRPr lang="en-US" sz="11500" b="1" dirty="0"/>
          </a:p>
        </p:txBody>
      </p:sp>
      <p:sp>
        <p:nvSpPr>
          <p:cNvPr id="5" name="Subtitle 4"/>
          <p:cNvSpPr>
            <a:spLocks noGrp="1"/>
          </p:cNvSpPr>
          <p:nvPr>
            <p:ph type="subTitle" idx="1"/>
          </p:nvPr>
        </p:nvSpPr>
        <p:spPr>
          <a:xfrm>
            <a:off x="1524000" y="4136610"/>
            <a:ext cx="9144000" cy="1655762"/>
          </a:xfrm>
        </p:spPr>
        <p:txBody>
          <a:bodyPr>
            <a:noAutofit/>
          </a:bodyPr>
          <a:lstStyle/>
          <a:p>
            <a:r>
              <a:rPr lang="en-US" sz="6600" dirty="0" smtClean="0"/>
              <a:t>Comprehension and Collaboration </a:t>
            </a:r>
            <a:endParaRPr lang="en-US" sz="6600" dirty="0"/>
          </a:p>
        </p:txBody>
      </p:sp>
    </p:spTree>
    <p:extLst>
      <p:ext uri="{BB962C8B-B14F-4D97-AF65-F5344CB8AC3E}">
        <p14:creationId xmlns:p14="http://schemas.microsoft.com/office/powerpoint/2010/main" val="11951408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8200" y="53071"/>
            <a:ext cx="10515600" cy="1325563"/>
          </a:xfrm>
        </p:spPr>
        <p:txBody>
          <a:bodyPr/>
          <a:lstStyle/>
          <a:p>
            <a:pPr algn="ctr"/>
            <a:r>
              <a:rPr lang="en-US" b="1" dirty="0" smtClean="0"/>
              <a:t>ELAGSE4SL1 </a:t>
            </a:r>
            <a:endParaRPr lang="en-US" b="1" dirty="0"/>
          </a:p>
        </p:txBody>
      </p:sp>
      <p:sp>
        <p:nvSpPr>
          <p:cNvPr id="5" name="Content Placeholder 4"/>
          <p:cNvSpPr>
            <a:spLocks noGrp="1"/>
          </p:cNvSpPr>
          <p:nvPr>
            <p:ph idx="1"/>
          </p:nvPr>
        </p:nvSpPr>
        <p:spPr>
          <a:xfrm>
            <a:off x="407963" y="1153552"/>
            <a:ext cx="11394831" cy="5528602"/>
          </a:xfrm>
        </p:spPr>
        <p:txBody>
          <a:bodyPr>
            <a:noAutofit/>
          </a:bodyPr>
          <a:lstStyle/>
          <a:p>
            <a:pPr marL="0" indent="0" algn="ctr">
              <a:buNone/>
            </a:pPr>
            <a:r>
              <a:rPr lang="en-US" sz="3600" dirty="0"/>
              <a:t>Engage effectively in a range of collaborative discussions (one-on-one, in groups, and teacher-led) with diverse partners on grade 4 topics and texts, building on others’ ideas and expressing their own clearly. </a:t>
            </a:r>
            <a:endParaRPr lang="en-US" sz="3600" dirty="0" smtClean="0"/>
          </a:p>
          <a:p>
            <a:pPr marL="0" indent="0" algn="ctr">
              <a:buNone/>
            </a:pPr>
            <a:r>
              <a:rPr lang="en-US" sz="2400" dirty="0" smtClean="0"/>
              <a:t>a) Come </a:t>
            </a:r>
            <a:r>
              <a:rPr lang="en-US" sz="2400" dirty="0"/>
              <a:t>to discussions prepared, having read or studied required material; explicitly draw on that preparation and other information known about the topic to explore ideas under discussion. </a:t>
            </a:r>
            <a:endParaRPr lang="en-US" sz="2400" dirty="0" smtClean="0"/>
          </a:p>
          <a:p>
            <a:pPr marL="0" indent="0" algn="ctr">
              <a:buNone/>
            </a:pPr>
            <a:r>
              <a:rPr lang="en-US" sz="2400" dirty="0" smtClean="0"/>
              <a:t>b) Follow </a:t>
            </a:r>
            <a:r>
              <a:rPr lang="en-US" sz="2400" dirty="0"/>
              <a:t>agreed-upon rules for discussions and carry out assigned roles. </a:t>
            </a:r>
            <a:endParaRPr lang="en-US" sz="2400" dirty="0" smtClean="0"/>
          </a:p>
          <a:p>
            <a:pPr marL="0" indent="0" algn="ctr">
              <a:buNone/>
            </a:pPr>
            <a:r>
              <a:rPr lang="en-US" sz="2400" dirty="0" smtClean="0"/>
              <a:t>c) </a:t>
            </a:r>
            <a:r>
              <a:rPr lang="en-US" sz="2400" dirty="0"/>
              <a:t>Pose and respond to specific questions to clarify or follow up on information, and make comments that contribute to the discussion and link to the remarks of others. </a:t>
            </a:r>
            <a:endParaRPr lang="en-US" sz="2400" dirty="0" smtClean="0"/>
          </a:p>
          <a:p>
            <a:pPr marL="0" indent="0" algn="ctr">
              <a:buNone/>
            </a:pPr>
            <a:r>
              <a:rPr lang="en-US" sz="2400" dirty="0" smtClean="0"/>
              <a:t>d) </a:t>
            </a:r>
            <a:r>
              <a:rPr lang="en-US" sz="2400" dirty="0"/>
              <a:t>Review the key ideas expressed and explain their own ideas and understanding in light of the discussion. </a:t>
            </a:r>
            <a:endParaRPr lang="en-US" sz="1400" dirty="0"/>
          </a:p>
        </p:txBody>
      </p:sp>
    </p:spTree>
    <p:extLst>
      <p:ext uri="{BB962C8B-B14F-4D97-AF65-F5344CB8AC3E}">
        <p14:creationId xmlns:p14="http://schemas.microsoft.com/office/powerpoint/2010/main" val="29679970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68177"/>
            <a:ext cx="10515600" cy="1325563"/>
          </a:xfrm>
        </p:spPr>
        <p:txBody>
          <a:bodyPr/>
          <a:lstStyle/>
          <a:p>
            <a:pPr algn="ctr"/>
            <a:r>
              <a:rPr lang="en-US" b="1" dirty="0" smtClean="0"/>
              <a:t>ELAGSE4SL2 </a:t>
            </a:r>
            <a:endParaRPr lang="en-US" b="1" dirty="0"/>
          </a:p>
        </p:txBody>
      </p:sp>
      <p:sp>
        <p:nvSpPr>
          <p:cNvPr id="3" name="Content Placeholder 2"/>
          <p:cNvSpPr>
            <a:spLocks noGrp="1"/>
          </p:cNvSpPr>
          <p:nvPr>
            <p:ph idx="1"/>
          </p:nvPr>
        </p:nvSpPr>
        <p:spPr>
          <a:xfrm>
            <a:off x="838200" y="1347322"/>
            <a:ext cx="10515600" cy="5222289"/>
          </a:xfrm>
        </p:spPr>
        <p:txBody>
          <a:bodyPr>
            <a:noAutofit/>
          </a:bodyPr>
          <a:lstStyle/>
          <a:p>
            <a:pPr marL="0" indent="0" algn="ctr">
              <a:buNone/>
            </a:pPr>
            <a:r>
              <a:rPr lang="en-US" sz="6000" dirty="0"/>
              <a:t>Paraphrase portions of a text read aloud or information presented in diverse media and formats, including visually, quantitatively, and </a:t>
            </a:r>
            <a:r>
              <a:rPr lang="en-US" sz="6000" dirty="0" smtClean="0"/>
              <a:t>orally.</a:t>
            </a:r>
            <a:endParaRPr lang="en-US" sz="6000" dirty="0"/>
          </a:p>
        </p:txBody>
      </p:sp>
    </p:spTree>
    <p:extLst>
      <p:ext uri="{BB962C8B-B14F-4D97-AF65-F5344CB8AC3E}">
        <p14:creationId xmlns:p14="http://schemas.microsoft.com/office/powerpoint/2010/main" val="1541451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ELAGSE4RL3</a:t>
            </a:r>
            <a:endParaRPr lang="en-US" b="1" dirty="0"/>
          </a:p>
        </p:txBody>
      </p:sp>
      <p:sp>
        <p:nvSpPr>
          <p:cNvPr id="3" name="Content Placeholder 2"/>
          <p:cNvSpPr>
            <a:spLocks noGrp="1"/>
          </p:cNvSpPr>
          <p:nvPr>
            <p:ph idx="1"/>
          </p:nvPr>
        </p:nvSpPr>
        <p:spPr/>
        <p:txBody>
          <a:bodyPr>
            <a:normAutofit fontScale="92500" lnSpcReduction="20000"/>
          </a:bodyPr>
          <a:lstStyle/>
          <a:p>
            <a:pPr marL="0" indent="0" algn="ctr">
              <a:buNone/>
            </a:pPr>
            <a:r>
              <a:rPr lang="en-US" sz="6600" dirty="0"/>
              <a:t>Describe in depth a character, setting, or event in a story or drama, drawing on specific details in the text (e.g., a character’s thoughts, words, or actions). </a:t>
            </a:r>
          </a:p>
        </p:txBody>
      </p:sp>
    </p:spTree>
    <p:extLst>
      <p:ext uri="{BB962C8B-B14F-4D97-AF65-F5344CB8AC3E}">
        <p14:creationId xmlns:p14="http://schemas.microsoft.com/office/powerpoint/2010/main" val="346601232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36674" y="182245"/>
            <a:ext cx="10515600" cy="1325563"/>
          </a:xfrm>
        </p:spPr>
        <p:txBody>
          <a:bodyPr/>
          <a:lstStyle/>
          <a:p>
            <a:pPr algn="ctr"/>
            <a:r>
              <a:rPr lang="en-US" b="1" dirty="0" smtClean="0"/>
              <a:t>ELAGSE4SL3</a:t>
            </a:r>
            <a:endParaRPr lang="en-US" b="1" dirty="0"/>
          </a:p>
        </p:txBody>
      </p:sp>
      <p:sp>
        <p:nvSpPr>
          <p:cNvPr id="3" name="Content Placeholder 2"/>
          <p:cNvSpPr>
            <a:spLocks noGrp="1"/>
          </p:cNvSpPr>
          <p:nvPr>
            <p:ph idx="1"/>
          </p:nvPr>
        </p:nvSpPr>
        <p:spPr>
          <a:xfrm>
            <a:off x="936674" y="1507808"/>
            <a:ext cx="10515600" cy="4399231"/>
          </a:xfrm>
        </p:spPr>
        <p:txBody>
          <a:bodyPr>
            <a:noAutofit/>
          </a:bodyPr>
          <a:lstStyle/>
          <a:p>
            <a:pPr marL="0" indent="0" algn="ctr">
              <a:buNone/>
            </a:pPr>
            <a:r>
              <a:rPr lang="en-US" sz="6000" dirty="0"/>
              <a:t>Identify the reasons and evidence a speaker provides to support particular points. </a:t>
            </a:r>
          </a:p>
        </p:txBody>
      </p:sp>
    </p:spTree>
    <p:extLst>
      <p:ext uri="{BB962C8B-B14F-4D97-AF65-F5344CB8AC3E}">
        <p14:creationId xmlns:p14="http://schemas.microsoft.com/office/powerpoint/2010/main" val="42662043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393895"/>
            <a:ext cx="9144000" cy="3116068"/>
          </a:xfrm>
        </p:spPr>
        <p:txBody>
          <a:bodyPr>
            <a:noAutofit/>
          </a:bodyPr>
          <a:lstStyle/>
          <a:p>
            <a:r>
              <a:rPr lang="en-US" sz="11500" b="1" dirty="0" smtClean="0"/>
              <a:t>Speaking and Listening</a:t>
            </a:r>
            <a:endParaRPr lang="en-US" sz="6600" dirty="0"/>
          </a:p>
        </p:txBody>
      </p:sp>
      <p:sp>
        <p:nvSpPr>
          <p:cNvPr id="5" name="Subtitle 4"/>
          <p:cNvSpPr>
            <a:spLocks noGrp="1"/>
          </p:cNvSpPr>
          <p:nvPr>
            <p:ph type="subTitle" idx="1"/>
          </p:nvPr>
        </p:nvSpPr>
        <p:spPr>
          <a:xfrm>
            <a:off x="1397391" y="3784209"/>
            <a:ext cx="9144000" cy="2106637"/>
          </a:xfrm>
        </p:spPr>
        <p:txBody>
          <a:bodyPr>
            <a:noAutofit/>
          </a:bodyPr>
          <a:lstStyle/>
          <a:p>
            <a:r>
              <a:rPr lang="en-US" sz="6600" dirty="0" smtClean="0"/>
              <a:t>Presentation of Knowledge and Ideas</a:t>
            </a:r>
            <a:endParaRPr lang="en-US" sz="6600" dirty="0"/>
          </a:p>
        </p:txBody>
      </p:sp>
    </p:spTree>
    <p:extLst>
      <p:ext uri="{BB962C8B-B14F-4D97-AF65-F5344CB8AC3E}">
        <p14:creationId xmlns:p14="http://schemas.microsoft.com/office/powerpoint/2010/main" val="14179387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ELAGSE4SL4</a:t>
            </a:r>
            <a:endParaRPr lang="en-US" b="1" dirty="0"/>
          </a:p>
        </p:txBody>
      </p:sp>
      <p:sp>
        <p:nvSpPr>
          <p:cNvPr id="3" name="Content Placeholder 2"/>
          <p:cNvSpPr>
            <a:spLocks noGrp="1"/>
          </p:cNvSpPr>
          <p:nvPr>
            <p:ph idx="1"/>
          </p:nvPr>
        </p:nvSpPr>
        <p:spPr>
          <a:xfrm>
            <a:off x="721217" y="1690688"/>
            <a:ext cx="10869769" cy="4681977"/>
          </a:xfrm>
        </p:spPr>
        <p:txBody>
          <a:bodyPr>
            <a:noAutofit/>
          </a:bodyPr>
          <a:lstStyle/>
          <a:p>
            <a:pPr marL="0" indent="0" algn="ctr">
              <a:buNone/>
            </a:pPr>
            <a:r>
              <a:rPr lang="en-US" sz="5200" dirty="0"/>
              <a:t>Report on a topic or text, tell a story, or recount an experience in an organized manner, using appropriate facts and relevant, descriptive details to support main ideas or themes; speak clearly at an understandable pace.</a:t>
            </a:r>
          </a:p>
        </p:txBody>
      </p:sp>
    </p:spTree>
    <p:extLst>
      <p:ext uri="{BB962C8B-B14F-4D97-AF65-F5344CB8AC3E}">
        <p14:creationId xmlns:p14="http://schemas.microsoft.com/office/powerpoint/2010/main" val="35787270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ELAGSE4SL5</a:t>
            </a:r>
            <a:r>
              <a:rPr lang="en-US" dirty="0" smtClean="0"/>
              <a:t> </a:t>
            </a:r>
            <a:endParaRPr lang="en-US" dirty="0"/>
          </a:p>
        </p:txBody>
      </p:sp>
      <p:sp>
        <p:nvSpPr>
          <p:cNvPr id="3" name="Content Placeholder 2"/>
          <p:cNvSpPr>
            <a:spLocks noGrp="1"/>
          </p:cNvSpPr>
          <p:nvPr>
            <p:ph idx="1"/>
          </p:nvPr>
        </p:nvSpPr>
        <p:spPr/>
        <p:txBody>
          <a:bodyPr>
            <a:normAutofit/>
          </a:bodyPr>
          <a:lstStyle/>
          <a:p>
            <a:pPr marL="0" indent="0" algn="ctr">
              <a:buNone/>
            </a:pPr>
            <a:r>
              <a:rPr lang="en-US" sz="6000" dirty="0"/>
              <a:t>Add audio recordings and visual displays to presentations when appropriate to enhance the development of main ideas or themes. </a:t>
            </a:r>
            <a:endParaRPr lang="en-US" sz="6600" dirty="0"/>
          </a:p>
        </p:txBody>
      </p:sp>
    </p:spTree>
    <p:extLst>
      <p:ext uri="{BB962C8B-B14F-4D97-AF65-F5344CB8AC3E}">
        <p14:creationId xmlns:p14="http://schemas.microsoft.com/office/powerpoint/2010/main" val="158429525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ELAGSE4SL6</a:t>
            </a:r>
            <a:endParaRPr lang="en-US" b="1" dirty="0"/>
          </a:p>
        </p:txBody>
      </p:sp>
      <p:sp>
        <p:nvSpPr>
          <p:cNvPr id="3" name="Content Placeholder 2"/>
          <p:cNvSpPr>
            <a:spLocks noGrp="1"/>
          </p:cNvSpPr>
          <p:nvPr>
            <p:ph idx="1"/>
          </p:nvPr>
        </p:nvSpPr>
        <p:spPr/>
        <p:txBody>
          <a:bodyPr>
            <a:normAutofit fontScale="77500" lnSpcReduction="20000"/>
          </a:bodyPr>
          <a:lstStyle/>
          <a:p>
            <a:pPr marL="0" indent="0" algn="ctr">
              <a:buNone/>
            </a:pPr>
            <a:r>
              <a:rPr lang="en-US" sz="6000" dirty="0"/>
              <a:t>Differentiate between contexts that call for formal English (e.g., presenting ideas) and situations where informal discourse is appropriate (e.g., small-group discussion); use formal English when appropriate to task and situation. (See grade 4 Language Standard 1 for specific expectations.)</a:t>
            </a:r>
            <a:endParaRPr lang="en-US" sz="6600" dirty="0"/>
          </a:p>
        </p:txBody>
      </p:sp>
    </p:spTree>
    <p:extLst>
      <p:ext uri="{BB962C8B-B14F-4D97-AF65-F5344CB8AC3E}">
        <p14:creationId xmlns:p14="http://schemas.microsoft.com/office/powerpoint/2010/main" val="77883439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11500" b="1" dirty="0" smtClean="0"/>
              <a:t>Language</a:t>
            </a:r>
            <a:endParaRPr lang="en-US" sz="11500" b="1" dirty="0"/>
          </a:p>
        </p:txBody>
      </p:sp>
      <p:sp>
        <p:nvSpPr>
          <p:cNvPr id="5" name="Subtitle 4"/>
          <p:cNvSpPr>
            <a:spLocks noGrp="1"/>
          </p:cNvSpPr>
          <p:nvPr>
            <p:ph type="subTitle" idx="1"/>
          </p:nvPr>
        </p:nvSpPr>
        <p:spPr>
          <a:xfrm>
            <a:off x="1524000" y="3602038"/>
            <a:ext cx="9144000" cy="1898430"/>
          </a:xfrm>
        </p:spPr>
        <p:txBody>
          <a:bodyPr>
            <a:noAutofit/>
          </a:bodyPr>
          <a:lstStyle/>
          <a:p>
            <a:r>
              <a:rPr lang="en-US" sz="6600" dirty="0" smtClean="0"/>
              <a:t>Conventions of Standard English </a:t>
            </a:r>
            <a:endParaRPr lang="en-US" sz="6600" dirty="0"/>
          </a:p>
        </p:txBody>
      </p:sp>
    </p:spTree>
    <p:extLst>
      <p:ext uri="{BB962C8B-B14F-4D97-AF65-F5344CB8AC3E}">
        <p14:creationId xmlns:p14="http://schemas.microsoft.com/office/powerpoint/2010/main" val="12944269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54110"/>
            <a:ext cx="10515600" cy="1325563"/>
          </a:xfrm>
        </p:spPr>
        <p:txBody>
          <a:bodyPr/>
          <a:lstStyle/>
          <a:p>
            <a:pPr algn="ctr"/>
            <a:r>
              <a:rPr lang="en-US" b="1" dirty="0" smtClean="0"/>
              <a:t>ELAGSE4L1</a:t>
            </a:r>
            <a:endParaRPr lang="en-US" b="1" dirty="0"/>
          </a:p>
        </p:txBody>
      </p:sp>
      <p:sp>
        <p:nvSpPr>
          <p:cNvPr id="3" name="Content Placeholder 2"/>
          <p:cNvSpPr>
            <a:spLocks noGrp="1"/>
          </p:cNvSpPr>
          <p:nvPr>
            <p:ph idx="1"/>
          </p:nvPr>
        </p:nvSpPr>
        <p:spPr>
          <a:xfrm>
            <a:off x="393895" y="1150375"/>
            <a:ext cx="11535508" cy="4856529"/>
          </a:xfrm>
        </p:spPr>
        <p:txBody>
          <a:bodyPr>
            <a:normAutofit lnSpcReduction="10000"/>
          </a:bodyPr>
          <a:lstStyle/>
          <a:p>
            <a:pPr marL="0" indent="0" algn="ctr">
              <a:buNone/>
            </a:pPr>
            <a:r>
              <a:rPr lang="en-US" sz="5400" dirty="0"/>
              <a:t>Demonstrate command of the conventions of standard English grammar and usage when writing or speaking. </a:t>
            </a:r>
            <a:endParaRPr lang="en-US" sz="5400" dirty="0" smtClean="0"/>
          </a:p>
          <a:p>
            <a:pPr marL="0" indent="0" algn="ctr">
              <a:buNone/>
            </a:pPr>
            <a:r>
              <a:rPr lang="en-US" sz="5400" dirty="0" smtClean="0"/>
              <a:t>a) Use </a:t>
            </a:r>
            <a:r>
              <a:rPr lang="en-US" sz="5400" dirty="0"/>
              <a:t>relative pronouns (who, whose, whom, which, that) and relative adverbs (where, when, why).</a:t>
            </a:r>
          </a:p>
        </p:txBody>
      </p:sp>
    </p:spTree>
    <p:extLst>
      <p:ext uri="{BB962C8B-B14F-4D97-AF65-F5344CB8AC3E}">
        <p14:creationId xmlns:p14="http://schemas.microsoft.com/office/powerpoint/2010/main" val="35625116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96312"/>
            <a:ext cx="10515600" cy="1325563"/>
          </a:xfrm>
        </p:spPr>
        <p:txBody>
          <a:bodyPr/>
          <a:lstStyle/>
          <a:p>
            <a:pPr algn="ctr"/>
            <a:r>
              <a:rPr lang="en-US" b="1" dirty="0" smtClean="0"/>
              <a:t>ELAGSE4L1</a:t>
            </a:r>
            <a:endParaRPr lang="en-US" dirty="0"/>
          </a:p>
        </p:txBody>
      </p:sp>
      <p:sp>
        <p:nvSpPr>
          <p:cNvPr id="3" name="Content Placeholder 2"/>
          <p:cNvSpPr>
            <a:spLocks noGrp="1"/>
          </p:cNvSpPr>
          <p:nvPr>
            <p:ph idx="1"/>
          </p:nvPr>
        </p:nvSpPr>
        <p:spPr>
          <a:xfrm>
            <a:off x="838200" y="1178510"/>
            <a:ext cx="10515600" cy="5151951"/>
          </a:xfrm>
        </p:spPr>
        <p:txBody>
          <a:bodyPr>
            <a:noAutofit/>
          </a:bodyPr>
          <a:lstStyle/>
          <a:p>
            <a:pPr marL="0" indent="0" algn="ctr">
              <a:buNone/>
            </a:pPr>
            <a:r>
              <a:rPr lang="en-US" sz="5400" dirty="0"/>
              <a:t>Demonstrate command of the conventions of standard English grammar and usage when writing or speaking. </a:t>
            </a:r>
            <a:endParaRPr lang="en-US" sz="5400" dirty="0" smtClean="0"/>
          </a:p>
          <a:p>
            <a:pPr marL="0" indent="0" algn="ctr">
              <a:buNone/>
            </a:pPr>
            <a:r>
              <a:rPr lang="en-US" sz="4800" dirty="0" smtClean="0"/>
              <a:t>b) Form </a:t>
            </a:r>
            <a:r>
              <a:rPr lang="en-US" sz="4800" dirty="0"/>
              <a:t>and use the progressive (e.g., I was walking; I am walking; I will be walking) verb aspects. </a:t>
            </a:r>
            <a:endParaRPr lang="en-US" sz="4800" dirty="0" smtClean="0"/>
          </a:p>
        </p:txBody>
      </p:sp>
    </p:spTree>
    <p:extLst>
      <p:ext uri="{BB962C8B-B14F-4D97-AF65-F5344CB8AC3E}">
        <p14:creationId xmlns:p14="http://schemas.microsoft.com/office/powerpoint/2010/main" val="354769726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dirty="0" smtClean="0"/>
              <a:t>ELAGSE4L1</a:t>
            </a:r>
            <a:endParaRPr lang="en-US" dirty="0"/>
          </a:p>
        </p:txBody>
      </p:sp>
      <p:sp>
        <p:nvSpPr>
          <p:cNvPr id="3" name="Content Placeholder 2"/>
          <p:cNvSpPr>
            <a:spLocks noGrp="1"/>
          </p:cNvSpPr>
          <p:nvPr>
            <p:ph idx="1"/>
          </p:nvPr>
        </p:nvSpPr>
        <p:spPr>
          <a:xfrm>
            <a:off x="838200" y="1069145"/>
            <a:ext cx="10515600" cy="5387926"/>
          </a:xfrm>
        </p:spPr>
        <p:txBody>
          <a:bodyPr>
            <a:noAutofit/>
          </a:bodyPr>
          <a:lstStyle/>
          <a:p>
            <a:pPr marL="0" indent="0" algn="ctr">
              <a:buNone/>
            </a:pPr>
            <a:r>
              <a:rPr lang="en-US" sz="5400" dirty="0"/>
              <a:t>Demonstrate command of the conventions of standard English grammar and usage when writing or speaking</a:t>
            </a:r>
            <a:r>
              <a:rPr lang="en-US" sz="5400" dirty="0" smtClean="0"/>
              <a:t>.</a:t>
            </a:r>
          </a:p>
          <a:p>
            <a:pPr marL="0" indent="0" algn="ctr">
              <a:buNone/>
            </a:pPr>
            <a:r>
              <a:rPr lang="en-US" sz="5400" dirty="0" smtClean="0"/>
              <a:t>c) Use </a:t>
            </a:r>
            <a:r>
              <a:rPr lang="en-US" sz="5400" dirty="0"/>
              <a:t>helping/linking verbs to convey various conditions.</a:t>
            </a:r>
            <a:r>
              <a:rPr lang="en-US" sz="5400" dirty="0" smtClean="0"/>
              <a:t> </a:t>
            </a:r>
          </a:p>
        </p:txBody>
      </p:sp>
    </p:spTree>
    <p:extLst>
      <p:ext uri="{BB962C8B-B14F-4D97-AF65-F5344CB8AC3E}">
        <p14:creationId xmlns:p14="http://schemas.microsoft.com/office/powerpoint/2010/main" val="62587062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53071"/>
            <a:ext cx="10515600" cy="1325563"/>
          </a:xfrm>
        </p:spPr>
        <p:txBody>
          <a:bodyPr/>
          <a:lstStyle/>
          <a:p>
            <a:pPr algn="ctr"/>
            <a:r>
              <a:rPr lang="en-US" b="1" dirty="0" smtClean="0"/>
              <a:t>ELAGSE4L1</a:t>
            </a:r>
            <a:endParaRPr lang="en-US" dirty="0"/>
          </a:p>
        </p:txBody>
      </p:sp>
      <p:sp>
        <p:nvSpPr>
          <p:cNvPr id="3" name="Content Placeholder 2"/>
          <p:cNvSpPr>
            <a:spLocks noGrp="1"/>
          </p:cNvSpPr>
          <p:nvPr>
            <p:ph idx="1"/>
          </p:nvPr>
        </p:nvSpPr>
        <p:spPr>
          <a:xfrm>
            <a:off x="838200" y="1069145"/>
            <a:ext cx="10515600" cy="5373858"/>
          </a:xfrm>
        </p:spPr>
        <p:txBody>
          <a:bodyPr>
            <a:noAutofit/>
          </a:bodyPr>
          <a:lstStyle/>
          <a:p>
            <a:pPr marL="0" indent="0" algn="ctr">
              <a:buNone/>
            </a:pPr>
            <a:r>
              <a:rPr lang="en-US" sz="5400" dirty="0"/>
              <a:t>Demonstrate command of the conventions of standard English grammar and usage when writing or speaking</a:t>
            </a:r>
            <a:r>
              <a:rPr lang="en-US" sz="5400" dirty="0" smtClean="0"/>
              <a:t>.</a:t>
            </a:r>
          </a:p>
          <a:p>
            <a:pPr marL="0" indent="0" algn="ctr">
              <a:buNone/>
            </a:pPr>
            <a:r>
              <a:rPr lang="en-US" sz="4400" dirty="0" smtClean="0"/>
              <a:t>d) Order </a:t>
            </a:r>
            <a:r>
              <a:rPr lang="en-US" sz="4400" dirty="0"/>
              <a:t>adjectives within sentences according to conventional patterns (e.g., a small red bag rather than a red small bag). </a:t>
            </a:r>
            <a:endParaRPr lang="en-US" sz="4400" dirty="0" smtClean="0"/>
          </a:p>
        </p:txBody>
      </p:sp>
    </p:spTree>
    <p:extLst>
      <p:ext uri="{BB962C8B-B14F-4D97-AF65-F5344CB8AC3E}">
        <p14:creationId xmlns:p14="http://schemas.microsoft.com/office/powerpoint/2010/main" val="3970883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811369" y="1199636"/>
            <a:ext cx="10509161" cy="2387600"/>
          </a:xfrm>
        </p:spPr>
        <p:txBody>
          <a:bodyPr>
            <a:noAutofit/>
          </a:bodyPr>
          <a:lstStyle/>
          <a:p>
            <a:r>
              <a:rPr lang="en-US" sz="11500" b="1" dirty="0" smtClean="0"/>
              <a:t>Reading Literary</a:t>
            </a:r>
            <a:endParaRPr lang="en-US" sz="11500" b="1" dirty="0"/>
          </a:p>
        </p:txBody>
      </p:sp>
      <p:sp>
        <p:nvSpPr>
          <p:cNvPr id="5" name="Subtitle 4"/>
          <p:cNvSpPr>
            <a:spLocks noGrp="1"/>
          </p:cNvSpPr>
          <p:nvPr>
            <p:ph type="subTitle" idx="1"/>
          </p:nvPr>
        </p:nvSpPr>
        <p:spPr>
          <a:xfrm>
            <a:off x="1524000" y="3820978"/>
            <a:ext cx="9144000" cy="1655762"/>
          </a:xfrm>
        </p:spPr>
        <p:txBody>
          <a:bodyPr>
            <a:normAutofit/>
          </a:bodyPr>
          <a:lstStyle/>
          <a:p>
            <a:r>
              <a:rPr lang="en-US" sz="6600" dirty="0" smtClean="0"/>
              <a:t>Craft and Structure</a:t>
            </a:r>
            <a:endParaRPr lang="en-US" sz="6600" dirty="0"/>
          </a:p>
        </p:txBody>
      </p:sp>
    </p:spTree>
    <p:extLst>
      <p:ext uri="{BB962C8B-B14F-4D97-AF65-F5344CB8AC3E}">
        <p14:creationId xmlns:p14="http://schemas.microsoft.com/office/powerpoint/2010/main" val="24272430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1906"/>
            <a:ext cx="10515600" cy="1325563"/>
          </a:xfrm>
        </p:spPr>
        <p:txBody>
          <a:bodyPr/>
          <a:lstStyle/>
          <a:p>
            <a:pPr algn="ctr"/>
            <a:r>
              <a:rPr lang="en-US" b="1" dirty="0" smtClean="0"/>
              <a:t>ELAGSE4L1</a:t>
            </a:r>
            <a:endParaRPr lang="en-US" dirty="0"/>
          </a:p>
        </p:txBody>
      </p:sp>
      <p:sp>
        <p:nvSpPr>
          <p:cNvPr id="3" name="Content Placeholder 2"/>
          <p:cNvSpPr>
            <a:spLocks noGrp="1"/>
          </p:cNvSpPr>
          <p:nvPr>
            <p:ph idx="1"/>
          </p:nvPr>
        </p:nvSpPr>
        <p:spPr>
          <a:xfrm>
            <a:off x="838200" y="1153551"/>
            <a:ext cx="10515600" cy="5458264"/>
          </a:xfrm>
        </p:spPr>
        <p:txBody>
          <a:bodyPr>
            <a:noAutofit/>
          </a:bodyPr>
          <a:lstStyle/>
          <a:p>
            <a:pPr marL="0" indent="0" algn="ctr">
              <a:buNone/>
            </a:pPr>
            <a:r>
              <a:rPr lang="en-US" sz="5400" dirty="0"/>
              <a:t>Demonstrate command of the conventions of standard English grammar and usage when writing or speaking. </a:t>
            </a:r>
            <a:endParaRPr lang="en-US" sz="5400" dirty="0" smtClean="0"/>
          </a:p>
          <a:p>
            <a:pPr marL="0" indent="0" algn="ctr">
              <a:buNone/>
            </a:pPr>
            <a:r>
              <a:rPr lang="en-US" sz="5400" dirty="0" smtClean="0"/>
              <a:t>e) Form </a:t>
            </a:r>
            <a:r>
              <a:rPr lang="en-US" sz="5400" dirty="0"/>
              <a:t>and use prepositional phrases.*</a:t>
            </a:r>
            <a:endParaRPr lang="en-US" sz="5400" dirty="0" smtClean="0"/>
          </a:p>
        </p:txBody>
      </p:sp>
    </p:spTree>
    <p:extLst>
      <p:ext uri="{BB962C8B-B14F-4D97-AF65-F5344CB8AC3E}">
        <p14:creationId xmlns:p14="http://schemas.microsoft.com/office/powerpoint/2010/main" val="20347830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1206"/>
            <a:ext cx="10515600" cy="1325563"/>
          </a:xfrm>
        </p:spPr>
        <p:txBody>
          <a:bodyPr/>
          <a:lstStyle/>
          <a:p>
            <a:pPr algn="ctr"/>
            <a:r>
              <a:rPr lang="en-US" b="1" dirty="0" smtClean="0"/>
              <a:t>ELAGSE4L1</a:t>
            </a:r>
            <a:endParaRPr lang="en-US" dirty="0"/>
          </a:p>
        </p:txBody>
      </p:sp>
      <p:sp>
        <p:nvSpPr>
          <p:cNvPr id="3" name="Content Placeholder 2"/>
          <p:cNvSpPr>
            <a:spLocks noGrp="1"/>
          </p:cNvSpPr>
          <p:nvPr>
            <p:ph idx="1"/>
          </p:nvPr>
        </p:nvSpPr>
        <p:spPr>
          <a:xfrm>
            <a:off x="838200" y="1083212"/>
            <a:ext cx="10515600" cy="5556739"/>
          </a:xfrm>
        </p:spPr>
        <p:txBody>
          <a:bodyPr>
            <a:normAutofit fontScale="85000" lnSpcReduction="10000"/>
          </a:bodyPr>
          <a:lstStyle/>
          <a:p>
            <a:pPr marL="0" indent="0" algn="ctr">
              <a:buNone/>
            </a:pPr>
            <a:r>
              <a:rPr lang="en-US" sz="6000" dirty="0"/>
              <a:t>Demonstrate command of the conventions of standard English grammar and usage when writing or speaking</a:t>
            </a:r>
            <a:r>
              <a:rPr lang="en-US" sz="6000" dirty="0" smtClean="0"/>
              <a:t>.</a:t>
            </a:r>
          </a:p>
          <a:p>
            <a:pPr marL="0" indent="0" algn="ctr">
              <a:buNone/>
            </a:pPr>
            <a:r>
              <a:rPr lang="en-US" sz="6000" dirty="0" smtClean="0"/>
              <a:t>f) Produce </a:t>
            </a:r>
            <a:r>
              <a:rPr lang="en-US" sz="6000" dirty="0"/>
              <a:t>complete sentences, recognizing and correcting rhetorically poor fragments and run-ons.*</a:t>
            </a:r>
            <a:endParaRPr lang="en-US" sz="6000" dirty="0" smtClean="0"/>
          </a:p>
          <a:p>
            <a:pPr marL="0" indent="0" algn="ctr">
              <a:buNone/>
            </a:pPr>
            <a:r>
              <a:rPr lang="en-US" sz="6000" dirty="0" smtClean="0"/>
              <a:t> </a:t>
            </a:r>
          </a:p>
        </p:txBody>
      </p:sp>
    </p:spTree>
    <p:extLst>
      <p:ext uri="{BB962C8B-B14F-4D97-AF65-F5344CB8AC3E}">
        <p14:creationId xmlns:p14="http://schemas.microsoft.com/office/powerpoint/2010/main" val="44118134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1206"/>
            <a:ext cx="10515600" cy="1325563"/>
          </a:xfrm>
        </p:spPr>
        <p:txBody>
          <a:bodyPr/>
          <a:lstStyle/>
          <a:p>
            <a:pPr algn="ctr"/>
            <a:r>
              <a:rPr lang="en-US" b="1" dirty="0" smtClean="0"/>
              <a:t>ELAGSE4L1</a:t>
            </a:r>
            <a:endParaRPr lang="en-US" dirty="0"/>
          </a:p>
        </p:txBody>
      </p:sp>
      <p:sp>
        <p:nvSpPr>
          <p:cNvPr id="3" name="Content Placeholder 2"/>
          <p:cNvSpPr>
            <a:spLocks noGrp="1"/>
          </p:cNvSpPr>
          <p:nvPr>
            <p:ph idx="1"/>
          </p:nvPr>
        </p:nvSpPr>
        <p:spPr>
          <a:xfrm>
            <a:off x="838200" y="1083212"/>
            <a:ext cx="10515600" cy="5556739"/>
          </a:xfrm>
        </p:spPr>
        <p:txBody>
          <a:bodyPr>
            <a:normAutofit lnSpcReduction="10000"/>
          </a:bodyPr>
          <a:lstStyle/>
          <a:p>
            <a:pPr marL="0" indent="0" algn="ctr">
              <a:buNone/>
            </a:pPr>
            <a:r>
              <a:rPr lang="en-US" sz="6000" dirty="0"/>
              <a:t>Demonstrate command of the conventions of standard English grammar and usage when writing or speaking. </a:t>
            </a:r>
            <a:endParaRPr lang="en-US" sz="6000" dirty="0" smtClean="0"/>
          </a:p>
          <a:p>
            <a:pPr marL="0" indent="0" algn="ctr">
              <a:buNone/>
            </a:pPr>
            <a:r>
              <a:rPr lang="en-US" sz="5400" dirty="0" smtClean="0"/>
              <a:t>g) Correctly </a:t>
            </a:r>
            <a:r>
              <a:rPr lang="en-US" sz="5400" dirty="0"/>
              <a:t>use frequently confused words (e.g., to, too, two; there, their).*</a:t>
            </a:r>
            <a:endParaRPr lang="en-US" sz="5400" dirty="0" smtClean="0"/>
          </a:p>
        </p:txBody>
      </p:sp>
    </p:spTree>
    <p:extLst>
      <p:ext uri="{BB962C8B-B14F-4D97-AF65-F5344CB8AC3E}">
        <p14:creationId xmlns:p14="http://schemas.microsoft.com/office/powerpoint/2010/main" val="55359653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1206"/>
            <a:ext cx="10515600" cy="1325563"/>
          </a:xfrm>
        </p:spPr>
        <p:txBody>
          <a:bodyPr/>
          <a:lstStyle/>
          <a:p>
            <a:pPr algn="ctr"/>
            <a:r>
              <a:rPr lang="en-US" b="1" dirty="0" smtClean="0"/>
              <a:t>ELAGSE4L1</a:t>
            </a:r>
            <a:endParaRPr lang="en-US" dirty="0"/>
          </a:p>
        </p:txBody>
      </p:sp>
      <p:sp>
        <p:nvSpPr>
          <p:cNvPr id="3" name="Content Placeholder 2"/>
          <p:cNvSpPr>
            <a:spLocks noGrp="1"/>
          </p:cNvSpPr>
          <p:nvPr>
            <p:ph idx="1"/>
          </p:nvPr>
        </p:nvSpPr>
        <p:spPr>
          <a:xfrm>
            <a:off x="838200" y="1083212"/>
            <a:ext cx="10515600" cy="5556739"/>
          </a:xfrm>
        </p:spPr>
        <p:txBody>
          <a:bodyPr>
            <a:normAutofit/>
          </a:bodyPr>
          <a:lstStyle/>
          <a:p>
            <a:pPr marL="0" indent="0" algn="ctr">
              <a:buNone/>
            </a:pPr>
            <a:r>
              <a:rPr lang="en-US" sz="6000" dirty="0"/>
              <a:t>Demonstrate command of the conventions of standard English grammar and usage when writing or speaking. </a:t>
            </a:r>
            <a:endParaRPr lang="en-US" sz="6000" dirty="0" smtClean="0"/>
          </a:p>
          <a:p>
            <a:pPr marL="0" indent="0" algn="ctr">
              <a:buNone/>
            </a:pPr>
            <a:r>
              <a:rPr lang="en-US" sz="4800" dirty="0" smtClean="0"/>
              <a:t>h) Write </a:t>
            </a:r>
            <a:r>
              <a:rPr lang="en-US" sz="4800" dirty="0"/>
              <a:t>legibly in cursive, leaving spaces between letters in a word and between words in a sentence.</a:t>
            </a:r>
            <a:endParaRPr lang="en-US" sz="4800" dirty="0" smtClean="0"/>
          </a:p>
        </p:txBody>
      </p:sp>
    </p:spTree>
    <p:extLst>
      <p:ext uri="{BB962C8B-B14F-4D97-AF65-F5344CB8AC3E}">
        <p14:creationId xmlns:p14="http://schemas.microsoft.com/office/powerpoint/2010/main" val="256568287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25974"/>
            <a:ext cx="10515600" cy="1325563"/>
          </a:xfrm>
        </p:spPr>
        <p:txBody>
          <a:bodyPr/>
          <a:lstStyle/>
          <a:p>
            <a:pPr algn="ctr"/>
            <a:r>
              <a:rPr lang="en-US" b="1" dirty="0" smtClean="0"/>
              <a:t>ELAGSE4L2 </a:t>
            </a:r>
            <a:endParaRPr lang="en-US" b="1" dirty="0"/>
          </a:p>
        </p:txBody>
      </p:sp>
      <p:sp>
        <p:nvSpPr>
          <p:cNvPr id="3" name="Content Placeholder 2"/>
          <p:cNvSpPr>
            <a:spLocks noGrp="1"/>
          </p:cNvSpPr>
          <p:nvPr>
            <p:ph idx="1"/>
          </p:nvPr>
        </p:nvSpPr>
        <p:spPr>
          <a:xfrm>
            <a:off x="675249" y="1065969"/>
            <a:ext cx="10819228" cy="5792031"/>
          </a:xfrm>
        </p:spPr>
        <p:txBody>
          <a:bodyPr>
            <a:noAutofit/>
          </a:bodyPr>
          <a:lstStyle/>
          <a:p>
            <a:pPr marL="0" indent="0" algn="ctr">
              <a:buNone/>
            </a:pPr>
            <a:r>
              <a:rPr lang="en-US" sz="3600" dirty="0"/>
              <a:t>Demonstrate command of the conventions of Standard English capitalization, punctuation, and spelling when writing. </a:t>
            </a:r>
            <a:endParaRPr lang="en-US" sz="3600" dirty="0" smtClean="0"/>
          </a:p>
          <a:p>
            <a:pPr marL="742950" indent="-742950" algn="ctr">
              <a:buAutoNum type="alphaLcParenR"/>
            </a:pPr>
            <a:r>
              <a:rPr lang="en-US" sz="3600" dirty="0" smtClean="0"/>
              <a:t>Use </a:t>
            </a:r>
            <a:r>
              <a:rPr lang="en-US" sz="3600" dirty="0"/>
              <a:t>correct capitalization. </a:t>
            </a:r>
          </a:p>
          <a:p>
            <a:pPr marL="742950" indent="-742950" algn="ctr">
              <a:buAutoNum type="alphaLcParenR"/>
            </a:pPr>
            <a:r>
              <a:rPr lang="en-US" sz="3600" dirty="0" smtClean="0"/>
              <a:t>Use </a:t>
            </a:r>
            <a:r>
              <a:rPr lang="en-US" sz="3600" dirty="0"/>
              <a:t>commas and quotation marks to mark direct speech and quotations from a text. </a:t>
            </a:r>
          </a:p>
          <a:p>
            <a:pPr marL="742950" indent="-742950" algn="ctr">
              <a:buAutoNum type="alphaLcParenR"/>
            </a:pPr>
            <a:r>
              <a:rPr lang="en-US" sz="3600" dirty="0" smtClean="0"/>
              <a:t>Use </a:t>
            </a:r>
            <a:r>
              <a:rPr lang="en-US" sz="3600" dirty="0"/>
              <a:t>a comma before a coordinating conjunction in a compound sentence. </a:t>
            </a:r>
          </a:p>
          <a:p>
            <a:pPr marL="742950" indent="-742950" algn="ctr">
              <a:buAutoNum type="alphaLcParenR"/>
            </a:pPr>
            <a:r>
              <a:rPr lang="en-US" sz="3600" dirty="0" smtClean="0"/>
              <a:t>Spell </a:t>
            </a:r>
            <a:r>
              <a:rPr lang="en-US" sz="3600" dirty="0"/>
              <a:t>grade-appropriate words correctly, consulting references as needed.</a:t>
            </a:r>
            <a:endParaRPr lang="en-US" dirty="0"/>
          </a:p>
        </p:txBody>
      </p:sp>
    </p:spTree>
    <p:extLst>
      <p:ext uri="{BB962C8B-B14F-4D97-AF65-F5344CB8AC3E}">
        <p14:creationId xmlns:p14="http://schemas.microsoft.com/office/powerpoint/2010/main" val="421720912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11500" b="1" dirty="0" smtClean="0"/>
              <a:t>Language</a:t>
            </a:r>
            <a:endParaRPr lang="en-US" sz="6600" dirty="0"/>
          </a:p>
        </p:txBody>
      </p:sp>
      <p:sp>
        <p:nvSpPr>
          <p:cNvPr id="5" name="Subtitle 4"/>
          <p:cNvSpPr>
            <a:spLocks noGrp="1"/>
          </p:cNvSpPr>
          <p:nvPr>
            <p:ph type="subTitle" idx="1"/>
          </p:nvPr>
        </p:nvSpPr>
        <p:spPr>
          <a:xfrm>
            <a:off x="1524000" y="3602037"/>
            <a:ext cx="9144000" cy="2109445"/>
          </a:xfrm>
        </p:spPr>
        <p:txBody>
          <a:bodyPr>
            <a:noAutofit/>
          </a:bodyPr>
          <a:lstStyle/>
          <a:p>
            <a:r>
              <a:rPr lang="en-US" sz="6600" dirty="0" smtClean="0"/>
              <a:t>Knowledge of Language</a:t>
            </a:r>
            <a:endParaRPr lang="en-US" sz="6600" dirty="0"/>
          </a:p>
        </p:txBody>
      </p:sp>
    </p:spTree>
    <p:extLst>
      <p:ext uri="{BB962C8B-B14F-4D97-AF65-F5344CB8AC3E}">
        <p14:creationId xmlns:p14="http://schemas.microsoft.com/office/powerpoint/2010/main" val="246026973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dirty="0" smtClean="0"/>
              <a:t>ELAGSE4L3 </a:t>
            </a:r>
            <a:endParaRPr lang="en-US" b="1" dirty="0"/>
          </a:p>
        </p:txBody>
      </p:sp>
      <p:sp>
        <p:nvSpPr>
          <p:cNvPr id="3" name="Content Placeholder 2"/>
          <p:cNvSpPr>
            <a:spLocks noGrp="1"/>
          </p:cNvSpPr>
          <p:nvPr>
            <p:ph idx="1"/>
          </p:nvPr>
        </p:nvSpPr>
        <p:spPr>
          <a:xfrm>
            <a:off x="686386" y="1026532"/>
            <a:ext cx="10819228" cy="5490177"/>
          </a:xfrm>
        </p:spPr>
        <p:txBody>
          <a:bodyPr>
            <a:noAutofit/>
          </a:bodyPr>
          <a:lstStyle/>
          <a:p>
            <a:pPr marL="0" indent="0" algn="ctr">
              <a:buNone/>
            </a:pPr>
            <a:r>
              <a:rPr lang="en-US" sz="4800" dirty="0"/>
              <a:t>Use knowledge of language and its conventions when writing, speaking, reading, or listening. </a:t>
            </a:r>
            <a:endParaRPr lang="en-US" sz="4800" dirty="0" smtClean="0"/>
          </a:p>
          <a:p>
            <a:pPr marL="0" indent="0" algn="ctr">
              <a:buNone/>
            </a:pPr>
            <a:r>
              <a:rPr lang="en-US" sz="3600" dirty="0" smtClean="0"/>
              <a:t>a) Choose </a:t>
            </a:r>
            <a:r>
              <a:rPr lang="en-US" sz="3600" dirty="0"/>
              <a:t>words and phrases to convey ideas precisely.* </a:t>
            </a:r>
            <a:endParaRPr lang="en-US" sz="3600" dirty="0" smtClean="0"/>
          </a:p>
          <a:p>
            <a:pPr marL="0" indent="0" algn="ctr">
              <a:buNone/>
            </a:pPr>
            <a:r>
              <a:rPr lang="en-US" sz="3600" dirty="0" smtClean="0"/>
              <a:t>b) Choose </a:t>
            </a:r>
            <a:r>
              <a:rPr lang="en-US" sz="3600" dirty="0"/>
              <a:t>punctuation for effect</a:t>
            </a:r>
            <a:r>
              <a:rPr lang="en-US" sz="3600" dirty="0" smtClean="0"/>
              <a:t>.*</a:t>
            </a:r>
          </a:p>
          <a:p>
            <a:pPr marL="0" indent="0" algn="ctr">
              <a:buNone/>
            </a:pPr>
            <a:r>
              <a:rPr lang="en-US" sz="3600" dirty="0" smtClean="0"/>
              <a:t>c) Differentiate </a:t>
            </a:r>
            <a:r>
              <a:rPr lang="en-US" sz="3600" dirty="0"/>
              <a:t>between contexts that call for formal English (e.g., presenting ideas) and situations where informal discourse is appropriate (e.g., small-group discussion). </a:t>
            </a:r>
          </a:p>
        </p:txBody>
      </p:sp>
    </p:spTree>
    <p:extLst>
      <p:ext uri="{BB962C8B-B14F-4D97-AF65-F5344CB8AC3E}">
        <p14:creationId xmlns:p14="http://schemas.microsoft.com/office/powerpoint/2010/main" val="426228441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11500" b="1" dirty="0" smtClean="0"/>
              <a:t>Language</a:t>
            </a:r>
            <a:endParaRPr lang="en-US" sz="6600" dirty="0"/>
          </a:p>
        </p:txBody>
      </p:sp>
      <p:sp>
        <p:nvSpPr>
          <p:cNvPr id="5" name="Subtitle 4"/>
          <p:cNvSpPr>
            <a:spLocks noGrp="1"/>
          </p:cNvSpPr>
          <p:nvPr>
            <p:ph type="subTitle" idx="1"/>
          </p:nvPr>
        </p:nvSpPr>
        <p:spPr>
          <a:xfrm>
            <a:off x="1524000" y="3602037"/>
            <a:ext cx="9144000" cy="2109445"/>
          </a:xfrm>
        </p:spPr>
        <p:txBody>
          <a:bodyPr>
            <a:noAutofit/>
          </a:bodyPr>
          <a:lstStyle/>
          <a:p>
            <a:r>
              <a:rPr lang="en-US" sz="6600" dirty="0" smtClean="0"/>
              <a:t>Vocabulary Acquisition and Use</a:t>
            </a:r>
            <a:endParaRPr lang="en-US" sz="6600" dirty="0"/>
          </a:p>
        </p:txBody>
      </p:sp>
    </p:spTree>
    <p:extLst>
      <p:ext uri="{BB962C8B-B14F-4D97-AF65-F5344CB8AC3E}">
        <p14:creationId xmlns:p14="http://schemas.microsoft.com/office/powerpoint/2010/main" val="9309568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1906"/>
            <a:ext cx="10515600" cy="1325563"/>
          </a:xfrm>
        </p:spPr>
        <p:txBody>
          <a:bodyPr/>
          <a:lstStyle/>
          <a:p>
            <a:pPr algn="ctr"/>
            <a:r>
              <a:rPr lang="en-US" b="1" dirty="0" smtClean="0"/>
              <a:t>ELAGSE4L4</a:t>
            </a:r>
            <a:r>
              <a:rPr lang="en-US" dirty="0" smtClean="0"/>
              <a:t> </a:t>
            </a:r>
            <a:endParaRPr lang="en-US" dirty="0"/>
          </a:p>
        </p:txBody>
      </p:sp>
      <p:sp>
        <p:nvSpPr>
          <p:cNvPr id="3" name="Content Placeholder 2"/>
          <p:cNvSpPr>
            <a:spLocks noGrp="1"/>
          </p:cNvSpPr>
          <p:nvPr>
            <p:ph idx="1"/>
          </p:nvPr>
        </p:nvSpPr>
        <p:spPr>
          <a:xfrm>
            <a:off x="936674" y="1150375"/>
            <a:ext cx="10515600" cy="5405170"/>
          </a:xfrm>
        </p:spPr>
        <p:txBody>
          <a:bodyPr>
            <a:noAutofit/>
          </a:bodyPr>
          <a:lstStyle/>
          <a:p>
            <a:pPr marL="0" indent="0" algn="ctr">
              <a:buNone/>
            </a:pPr>
            <a:r>
              <a:rPr lang="en-US" sz="4800" dirty="0"/>
              <a:t>Determine or clarify the meaning of unknown and multiple-meaning words and phrases based on grade 4 reading and content, choosing flexibly from a range of strategies. </a:t>
            </a:r>
            <a:endParaRPr lang="en-US" sz="4800" dirty="0" smtClean="0"/>
          </a:p>
          <a:p>
            <a:pPr marL="0" indent="0" algn="ctr">
              <a:buNone/>
            </a:pPr>
            <a:r>
              <a:rPr lang="en-US" sz="4400" dirty="0" smtClean="0"/>
              <a:t>a) Use </a:t>
            </a:r>
            <a:r>
              <a:rPr lang="en-US" sz="4400" dirty="0"/>
              <a:t>context (e.g., definitions, examples, or restatements in text) as a clue to the meaning of a word or phrase. </a:t>
            </a:r>
            <a:endParaRPr lang="en-US" sz="4000" dirty="0"/>
          </a:p>
        </p:txBody>
      </p:sp>
    </p:spTree>
    <p:extLst>
      <p:ext uri="{BB962C8B-B14F-4D97-AF65-F5344CB8AC3E}">
        <p14:creationId xmlns:p14="http://schemas.microsoft.com/office/powerpoint/2010/main" val="269006562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1906"/>
            <a:ext cx="10515600" cy="1325563"/>
          </a:xfrm>
        </p:spPr>
        <p:txBody>
          <a:bodyPr/>
          <a:lstStyle/>
          <a:p>
            <a:pPr algn="ctr"/>
            <a:r>
              <a:rPr lang="en-US" b="1" dirty="0" smtClean="0"/>
              <a:t>ELAGSE4L4</a:t>
            </a:r>
            <a:endParaRPr lang="en-US" b="1" dirty="0"/>
          </a:p>
        </p:txBody>
      </p:sp>
      <p:sp>
        <p:nvSpPr>
          <p:cNvPr id="3" name="Content Placeholder 2"/>
          <p:cNvSpPr>
            <a:spLocks noGrp="1"/>
          </p:cNvSpPr>
          <p:nvPr>
            <p:ph idx="1"/>
          </p:nvPr>
        </p:nvSpPr>
        <p:spPr>
          <a:xfrm>
            <a:off x="838200" y="1152949"/>
            <a:ext cx="10515600" cy="5183455"/>
          </a:xfrm>
        </p:spPr>
        <p:txBody>
          <a:bodyPr>
            <a:noAutofit/>
          </a:bodyPr>
          <a:lstStyle/>
          <a:p>
            <a:pPr marL="0" indent="0" algn="ctr">
              <a:buNone/>
            </a:pPr>
            <a:r>
              <a:rPr lang="en-US" sz="4400" dirty="0"/>
              <a:t>Determine or clarify the meaning of unknown and multiple-meaning words and phrases based on grade 4 reading and content, choosing flexibly from a range of strategies. </a:t>
            </a:r>
            <a:endParaRPr lang="en-US" sz="4400" dirty="0" smtClean="0"/>
          </a:p>
          <a:p>
            <a:pPr marL="0" indent="0" algn="ctr">
              <a:buNone/>
            </a:pPr>
            <a:r>
              <a:rPr lang="en-US" sz="4000" dirty="0" smtClean="0"/>
              <a:t>b) Use </a:t>
            </a:r>
            <a:r>
              <a:rPr lang="en-US" sz="4000" dirty="0"/>
              <a:t>common, grade-appropriate Greek and Latin affixes and roots as clues to the meaning of a word (e.g., telegraph, photograph, autograph). </a:t>
            </a:r>
            <a:endParaRPr lang="en-US" dirty="0"/>
          </a:p>
        </p:txBody>
      </p:sp>
    </p:spTree>
    <p:extLst>
      <p:ext uri="{BB962C8B-B14F-4D97-AF65-F5344CB8AC3E}">
        <p14:creationId xmlns:p14="http://schemas.microsoft.com/office/powerpoint/2010/main" val="2502702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t>ELAGSE4RL4</a:t>
            </a:r>
            <a:endParaRPr lang="en-US" b="1" dirty="0"/>
          </a:p>
        </p:txBody>
      </p:sp>
      <p:sp>
        <p:nvSpPr>
          <p:cNvPr id="5" name="Content Placeholder 4"/>
          <p:cNvSpPr>
            <a:spLocks noGrp="1"/>
          </p:cNvSpPr>
          <p:nvPr>
            <p:ph idx="1"/>
          </p:nvPr>
        </p:nvSpPr>
        <p:spPr/>
        <p:txBody>
          <a:bodyPr>
            <a:normAutofit fontScale="92500" lnSpcReduction="20000"/>
          </a:bodyPr>
          <a:lstStyle/>
          <a:p>
            <a:pPr marL="0" indent="0" algn="ctr">
              <a:buNone/>
            </a:pPr>
            <a:r>
              <a:rPr lang="en-US" sz="6600" dirty="0"/>
              <a:t>Determine the meaning of words and phrases as they are used in a text, including those that allude to significant characters found in mythology (e.g., Herculean). </a:t>
            </a:r>
          </a:p>
        </p:txBody>
      </p:sp>
    </p:spTree>
    <p:extLst>
      <p:ext uri="{BB962C8B-B14F-4D97-AF65-F5344CB8AC3E}">
        <p14:creationId xmlns:p14="http://schemas.microsoft.com/office/powerpoint/2010/main" val="25369497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dirty="0" smtClean="0"/>
              <a:t>ELAGSE4L4</a:t>
            </a:r>
            <a:endParaRPr lang="en-US" b="1" dirty="0"/>
          </a:p>
        </p:txBody>
      </p:sp>
      <p:sp>
        <p:nvSpPr>
          <p:cNvPr id="3" name="Content Placeholder 2"/>
          <p:cNvSpPr>
            <a:spLocks noGrp="1"/>
          </p:cNvSpPr>
          <p:nvPr>
            <p:ph idx="1"/>
          </p:nvPr>
        </p:nvSpPr>
        <p:spPr>
          <a:xfrm>
            <a:off x="838200" y="1037040"/>
            <a:ext cx="10515600" cy="5453911"/>
          </a:xfrm>
        </p:spPr>
        <p:txBody>
          <a:bodyPr>
            <a:noAutofit/>
          </a:bodyPr>
          <a:lstStyle/>
          <a:p>
            <a:pPr marL="0" indent="0" algn="ctr">
              <a:buNone/>
            </a:pPr>
            <a:r>
              <a:rPr lang="en-US" sz="4400" dirty="0"/>
              <a:t>Determine or clarify the meaning of unknown and multiple-meaning words and phrases based on grade 4 reading and content, choosing flexibly from a range of strategies. </a:t>
            </a:r>
            <a:endParaRPr lang="en-US" sz="4400" dirty="0" smtClean="0"/>
          </a:p>
          <a:p>
            <a:pPr marL="0" indent="0" algn="ctr">
              <a:buNone/>
            </a:pPr>
            <a:r>
              <a:rPr lang="en-US" sz="4000" dirty="0" smtClean="0"/>
              <a:t>c) Consult </a:t>
            </a:r>
            <a:r>
              <a:rPr lang="en-US" sz="4000" dirty="0"/>
              <a:t>reference materials (e.g., dictionaries, glossaries, thesauruses), both print and digital, to find the pronunciation and determine or clarify the precise meaning of key words and phrases.</a:t>
            </a:r>
          </a:p>
        </p:txBody>
      </p:sp>
    </p:spTree>
    <p:extLst>
      <p:ext uri="{BB962C8B-B14F-4D97-AF65-F5344CB8AC3E}">
        <p14:creationId xmlns:p14="http://schemas.microsoft.com/office/powerpoint/2010/main" val="204089061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24448"/>
            <a:ext cx="10515600" cy="1325563"/>
          </a:xfrm>
        </p:spPr>
        <p:txBody>
          <a:bodyPr/>
          <a:lstStyle/>
          <a:p>
            <a:pPr algn="ctr"/>
            <a:r>
              <a:rPr lang="en-US" b="1" dirty="0" smtClean="0"/>
              <a:t>ELAGSE4L5</a:t>
            </a:r>
            <a:endParaRPr lang="en-US" b="1" dirty="0"/>
          </a:p>
        </p:txBody>
      </p:sp>
      <p:sp>
        <p:nvSpPr>
          <p:cNvPr id="3" name="Content Placeholder 2"/>
          <p:cNvSpPr>
            <a:spLocks noGrp="1"/>
          </p:cNvSpPr>
          <p:nvPr>
            <p:ph idx="1"/>
          </p:nvPr>
        </p:nvSpPr>
        <p:spPr>
          <a:xfrm>
            <a:off x="661182" y="1252025"/>
            <a:ext cx="10846190" cy="5275384"/>
          </a:xfrm>
        </p:spPr>
        <p:txBody>
          <a:bodyPr>
            <a:noAutofit/>
          </a:bodyPr>
          <a:lstStyle/>
          <a:p>
            <a:pPr marL="0" indent="0" algn="ctr">
              <a:buNone/>
            </a:pPr>
            <a:r>
              <a:rPr lang="en-US" sz="5400" dirty="0"/>
              <a:t>Demonstrate understanding of figurative language, word relationships, and nuances in word meanings. </a:t>
            </a:r>
            <a:endParaRPr lang="en-US" sz="5400" dirty="0" smtClean="0"/>
          </a:p>
          <a:p>
            <a:pPr marL="0" indent="0" algn="ctr">
              <a:buNone/>
            </a:pPr>
            <a:r>
              <a:rPr lang="en-US" sz="4800" dirty="0" smtClean="0"/>
              <a:t>a) Explain </a:t>
            </a:r>
            <a:r>
              <a:rPr lang="en-US" sz="4800" dirty="0"/>
              <a:t>the meaning of simple similes and metaphors (e.g., as pretty as a picture) in context. </a:t>
            </a:r>
            <a:endParaRPr lang="en-US" sz="4400" dirty="0"/>
          </a:p>
        </p:txBody>
      </p:sp>
    </p:spTree>
    <p:extLst>
      <p:ext uri="{BB962C8B-B14F-4D97-AF65-F5344CB8AC3E}">
        <p14:creationId xmlns:p14="http://schemas.microsoft.com/office/powerpoint/2010/main" val="2851932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dirty="0" smtClean="0"/>
              <a:t>ELAGSE4L5</a:t>
            </a:r>
            <a:endParaRPr lang="en-US" dirty="0"/>
          </a:p>
        </p:txBody>
      </p:sp>
      <p:sp>
        <p:nvSpPr>
          <p:cNvPr id="3" name="Content Placeholder 2"/>
          <p:cNvSpPr>
            <a:spLocks noGrp="1"/>
          </p:cNvSpPr>
          <p:nvPr>
            <p:ph idx="1"/>
          </p:nvPr>
        </p:nvSpPr>
        <p:spPr>
          <a:xfrm>
            <a:off x="838200" y="1209822"/>
            <a:ext cx="10515600" cy="5303520"/>
          </a:xfrm>
        </p:spPr>
        <p:txBody>
          <a:bodyPr>
            <a:noAutofit/>
          </a:bodyPr>
          <a:lstStyle/>
          <a:p>
            <a:pPr marL="0" indent="0" algn="ctr">
              <a:buNone/>
            </a:pPr>
            <a:r>
              <a:rPr lang="en-US" sz="5400" dirty="0"/>
              <a:t>Demonstrate understanding of figurative language, word relationships, and nuances in word meanings. </a:t>
            </a:r>
            <a:endParaRPr lang="en-US" sz="5400" dirty="0" smtClean="0"/>
          </a:p>
          <a:p>
            <a:pPr marL="0" indent="0" algn="ctr">
              <a:buNone/>
            </a:pPr>
            <a:r>
              <a:rPr lang="en-US" sz="4800" dirty="0" smtClean="0"/>
              <a:t>b) Recognize </a:t>
            </a:r>
            <a:r>
              <a:rPr lang="en-US" sz="4800" dirty="0"/>
              <a:t>and explain the meaning of common idioms, adages, and proverbs. </a:t>
            </a:r>
            <a:endParaRPr lang="en-US" sz="4000" dirty="0" smtClean="0"/>
          </a:p>
        </p:txBody>
      </p:sp>
    </p:spTree>
    <p:extLst>
      <p:ext uri="{BB962C8B-B14F-4D97-AF65-F5344CB8AC3E}">
        <p14:creationId xmlns:p14="http://schemas.microsoft.com/office/powerpoint/2010/main" val="234140886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dirty="0" smtClean="0"/>
              <a:t>ELAGSE4L5</a:t>
            </a:r>
            <a:endParaRPr lang="en-US" dirty="0"/>
          </a:p>
        </p:txBody>
      </p:sp>
      <p:sp>
        <p:nvSpPr>
          <p:cNvPr id="3" name="Content Placeholder 2"/>
          <p:cNvSpPr>
            <a:spLocks noGrp="1"/>
          </p:cNvSpPr>
          <p:nvPr>
            <p:ph idx="1"/>
          </p:nvPr>
        </p:nvSpPr>
        <p:spPr>
          <a:xfrm>
            <a:off x="838200" y="1209822"/>
            <a:ext cx="10515600" cy="5303520"/>
          </a:xfrm>
        </p:spPr>
        <p:txBody>
          <a:bodyPr>
            <a:noAutofit/>
          </a:bodyPr>
          <a:lstStyle/>
          <a:p>
            <a:pPr marL="0" indent="0" algn="ctr">
              <a:buNone/>
            </a:pPr>
            <a:r>
              <a:rPr lang="en-US" sz="4800" dirty="0"/>
              <a:t>Demonstrate understanding of figurative language, word relationships, and nuances in word meanings. </a:t>
            </a:r>
            <a:endParaRPr lang="en-US" sz="4800" dirty="0" smtClean="0"/>
          </a:p>
          <a:p>
            <a:pPr marL="0" indent="0" algn="ctr">
              <a:buNone/>
            </a:pPr>
            <a:r>
              <a:rPr lang="en-US" sz="4400" dirty="0" smtClean="0"/>
              <a:t>c)  Demonstrate </a:t>
            </a:r>
            <a:r>
              <a:rPr lang="en-US" sz="4400" dirty="0"/>
              <a:t>understanding of words by relating them to their opposites (antonyms) and to words with similar but not identical meanings (synonyms).</a:t>
            </a:r>
            <a:endParaRPr lang="en-US" sz="4000" dirty="0" smtClean="0"/>
          </a:p>
        </p:txBody>
      </p:sp>
    </p:spTree>
    <p:extLst>
      <p:ext uri="{BB962C8B-B14F-4D97-AF65-F5344CB8AC3E}">
        <p14:creationId xmlns:p14="http://schemas.microsoft.com/office/powerpoint/2010/main" val="107385549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ELAGSE4L6</a:t>
            </a:r>
            <a:endParaRPr lang="en-US" dirty="0"/>
          </a:p>
        </p:txBody>
      </p:sp>
      <p:sp>
        <p:nvSpPr>
          <p:cNvPr id="3" name="Content Placeholder 2"/>
          <p:cNvSpPr>
            <a:spLocks noGrp="1"/>
          </p:cNvSpPr>
          <p:nvPr>
            <p:ph idx="1"/>
          </p:nvPr>
        </p:nvSpPr>
        <p:spPr>
          <a:xfrm>
            <a:off x="838200" y="1519310"/>
            <a:ext cx="10515600" cy="4797083"/>
          </a:xfrm>
        </p:spPr>
        <p:txBody>
          <a:bodyPr>
            <a:noAutofit/>
          </a:bodyPr>
          <a:lstStyle/>
          <a:p>
            <a:pPr marL="0" indent="0" algn="ctr">
              <a:buNone/>
            </a:pPr>
            <a:r>
              <a:rPr lang="en-US" sz="4200" dirty="0"/>
              <a:t>Acquire and use accurately grade-appropriate general academic and domain-specific vocabulary, including words and phrases that signal precise actions, emotions, or states of being (e.g., quizzed, whined, stammered) and words and phrases basic to a particular topic (e.g., wildlife, conservation, and endangered when discussing animal preservation).</a:t>
            </a:r>
          </a:p>
        </p:txBody>
      </p:sp>
    </p:spTree>
    <p:extLst>
      <p:ext uri="{BB962C8B-B14F-4D97-AF65-F5344CB8AC3E}">
        <p14:creationId xmlns:p14="http://schemas.microsoft.com/office/powerpoint/2010/main" val="1319442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ELAGSE4RL5</a:t>
            </a:r>
            <a:endParaRPr lang="en-US" b="1" dirty="0"/>
          </a:p>
        </p:txBody>
      </p:sp>
      <p:sp>
        <p:nvSpPr>
          <p:cNvPr id="3" name="Content Placeholder 2"/>
          <p:cNvSpPr>
            <a:spLocks noGrp="1"/>
          </p:cNvSpPr>
          <p:nvPr>
            <p:ph idx="1"/>
          </p:nvPr>
        </p:nvSpPr>
        <p:spPr>
          <a:xfrm>
            <a:off x="838200" y="1481070"/>
            <a:ext cx="10515600" cy="4919730"/>
          </a:xfrm>
        </p:spPr>
        <p:txBody>
          <a:bodyPr>
            <a:noAutofit/>
          </a:bodyPr>
          <a:lstStyle/>
          <a:p>
            <a:pPr marL="0" indent="0" algn="ctr">
              <a:buNone/>
            </a:pPr>
            <a:r>
              <a:rPr lang="en-US" sz="4800" dirty="0"/>
              <a:t>Explain major differences between poems, drama, and prose, and refer to the structural elements of poems (e.g., verse, rhythm, meter) and drama (e.g., casts of characters, settings, descriptions, dialogue, stage directions) when writing or speaking about a text.</a:t>
            </a:r>
            <a:endParaRPr lang="en-US" sz="5400" dirty="0"/>
          </a:p>
        </p:txBody>
      </p:sp>
    </p:spTree>
    <p:extLst>
      <p:ext uri="{BB962C8B-B14F-4D97-AF65-F5344CB8AC3E}">
        <p14:creationId xmlns:p14="http://schemas.microsoft.com/office/powerpoint/2010/main" val="1470995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ELAGSE4RL6</a:t>
            </a:r>
            <a:endParaRPr lang="en-US" b="1" dirty="0"/>
          </a:p>
        </p:txBody>
      </p:sp>
      <p:sp>
        <p:nvSpPr>
          <p:cNvPr id="3" name="Content Placeholder 2"/>
          <p:cNvSpPr>
            <a:spLocks noGrp="1"/>
          </p:cNvSpPr>
          <p:nvPr>
            <p:ph idx="1"/>
          </p:nvPr>
        </p:nvSpPr>
        <p:spPr>
          <a:xfrm>
            <a:off x="838200" y="1493949"/>
            <a:ext cx="10515600" cy="4683014"/>
          </a:xfrm>
        </p:spPr>
        <p:txBody>
          <a:bodyPr>
            <a:noAutofit/>
          </a:bodyPr>
          <a:lstStyle/>
          <a:p>
            <a:pPr marL="0" indent="0" algn="ctr">
              <a:buNone/>
            </a:pPr>
            <a:r>
              <a:rPr lang="en-US" sz="6000" dirty="0"/>
              <a:t>Compare and contrast the point of view from which different stories are narrated, including the difference between first- and third-person narrations.</a:t>
            </a:r>
          </a:p>
        </p:txBody>
      </p:sp>
    </p:spTree>
    <p:extLst>
      <p:ext uri="{BB962C8B-B14F-4D97-AF65-F5344CB8AC3E}">
        <p14:creationId xmlns:p14="http://schemas.microsoft.com/office/powerpoint/2010/main" val="14575620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692</TotalTime>
  <Words>2519</Words>
  <Application>Microsoft Office PowerPoint</Application>
  <PresentationFormat>Widescreen</PresentationFormat>
  <Paragraphs>199</Paragraphs>
  <Slides>74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74</vt:i4>
      </vt:variant>
    </vt:vector>
  </HeadingPairs>
  <TitlesOfParts>
    <vt:vector size="78" baseType="lpstr">
      <vt:lpstr>Arial</vt:lpstr>
      <vt:lpstr>Calibri</vt:lpstr>
      <vt:lpstr>Calibri Light</vt:lpstr>
      <vt:lpstr>Office Theme</vt:lpstr>
      <vt:lpstr>Fourth Grade  ELA</vt:lpstr>
      <vt:lpstr>Reading Literary</vt:lpstr>
      <vt:lpstr>ELAGSE4RL1</vt:lpstr>
      <vt:lpstr>ELAGSE4RL2</vt:lpstr>
      <vt:lpstr>ELAGSE4RL3</vt:lpstr>
      <vt:lpstr>Reading Literary</vt:lpstr>
      <vt:lpstr>ELAGSE4RL4</vt:lpstr>
      <vt:lpstr>ELAGSE4RL5</vt:lpstr>
      <vt:lpstr>ELAGSE4RL6</vt:lpstr>
      <vt:lpstr>Reading Literary</vt:lpstr>
      <vt:lpstr>ELAGSE4RL7 </vt:lpstr>
      <vt:lpstr>ELAGSE4RL9 </vt:lpstr>
      <vt:lpstr>Reading Literary</vt:lpstr>
      <vt:lpstr>ELAGSE4RL10 </vt:lpstr>
      <vt:lpstr>Reading Informational</vt:lpstr>
      <vt:lpstr>ELAGSE4RI1 </vt:lpstr>
      <vt:lpstr>ELAGSE4RI2</vt:lpstr>
      <vt:lpstr>ELAGSE4RI3 </vt:lpstr>
      <vt:lpstr>Reading Informational</vt:lpstr>
      <vt:lpstr>ELAGSE4RI4 </vt:lpstr>
      <vt:lpstr>ELAGSE4RI5</vt:lpstr>
      <vt:lpstr>ELAGSE4RI6</vt:lpstr>
      <vt:lpstr>Reading Informational</vt:lpstr>
      <vt:lpstr>ELAGSE4RI7</vt:lpstr>
      <vt:lpstr>ELAGSE4RI8 </vt:lpstr>
      <vt:lpstr>ELAGSE4RI9</vt:lpstr>
      <vt:lpstr>Reading Informational</vt:lpstr>
      <vt:lpstr>ELAGSE4RI10 </vt:lpstr>
      <vt:lpstr>Reading Foundation </vt:lpstr>
      <vt:lpstr>ELAGSE4RF3</vt:lpstr>
      <vt:lpstr>Reading Foundation </vt:lpstr>
      <vt:lpstr>ELAGSE4RF4 </vt:lpstr>
      <vt:lpstr>Writing</vt:lpstr>
      <vt:lpstr>ELAGSE4W1 </vt:lpstr>
      <vt:lpstr>ELAGSE4W2 </vt:lpstr>
      <vt:lpstr>ELAGSE4W3</vt:lpstr>
      <vt:lpstr>Writing</vt:lpstr>
      <vt:lpstr>ELAGSE4W4 </vt:lpstr>
      <vt:lpstr>ELAGSE4W5 </vt:lpstr>
      <vt:lpstr>ELAGSE4W6</vt:lpstr>
      <vt:lpstr>Writing</vt:lpstr>
      <vt:lpstr>ELAGSE4W7 </vt:lpstr>
      <vt:lpstr>ELAGSE4W8 </vt:lpstr>
      <vt:lpstr>ELAGSE4W9</vt:lpstr>
      <vt:lpstr>Writing</vt:lpstr>
      <vt:lpstr>ELAGSE4W10 </vt:lpstr>
      <vt:lpstr>Speaking and Listening</vt:lpstr>
      <vt:lpstr>ELAGSE4SL1 </vt:lpstr>
      <vt:lpstr>ELAGSE4SL2 </vt:lpstr>
      <vt:lpstr>ELAGSE4SL3</vt:lpstr>
      <vt:lpstr>Speaking and Listening</vt:lpstr>
      <vt:lpstr>ELAGSE4SL4</vt:lpstr>
      <vt:lpstr>ELAGSE4SL5 </vt:lpstr>
      <vt:lpstr>ELAGSE4SL6</vt:lpstr>
      <vt:lpstr>Language</vt:lpstr>
      <vt:lpstr>ELAGSE4L1</vt:lpstr>
      <vt:lpstr>ELAGSE4L1</vt:lpstr>
      <vt:lpstr>ELAGSE4L1</vt:lpstr>
      <vt:lpstr>ELAGSE4L1</vt:lpstr>
      <vt:lpstr>ELAGSE4L1</vt:lpstr>
      <vt:lpstr>ELAGSE4L1</vt:lpstr>
      <vt:lpstr>ELAGSE4L1</vt:lpstr>
      <vt:lpstr>ELAGSE4L1</vt:lpstr>
      <vt:lpstr>ELAGSE4L2 </vt:lpstr>
      <vt:lpstr>Language</vt:lpstr>
      <vt:lpstr>ELAGSE4L3 </vt:lpstr>
      <vt:lpstr>Language</vt:lpstr>
      <vt:lpstr>ELAGSE4L4 </vt:lpstr>
      <vt:lpstr>ELAGSE4L4</vt:lpstr>
      <vt:lpstr>ELAGSE4L4</vt:lpstr>
      <vt:lpstr>ELAGSE4L5</vt:lpstr>
      <vt:lpstr>ELAGSE4L5</vt:lpstr>
      <vt:lpstr>ELAGSE4L5</vt:lpstr>
      <vt:lpstr>ELAGSE4L6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Kindergarten ELA</dc:title>
  <dc:creator>Rainer, Becky</dc:creator>
  <cp:lastModifiedBy>West, Angela</cp:lastModifiedBy>
  <cp:revision>184</cp:revision>
  <dcterms:created xsi:type="dcterms:W3CDTF">2015-05-14T12:49:55Z</dcterms:created>
  <dcterms:modified xsi:type="dcterms:W3CDTF">2016-08-17T16:30:59Z</dcterms:modified>
</cp:coreProperties>
</file>